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266" r:id="rId3"/>
    <p:sldId id="257" r:id="rId4"/>
    <p:sldId id="258" r:id="rId5"/>
    <p:sldId id="259" r:id="rId6"/>
    <p:sldId id="260" r:id="rId7"/>
    <p:sldId id="261" r:id="rId8"/>
    <p:sldId id="264" r:id="rId9"/>
    <p:sldId id="265" r:id="rId10"/>
    <p:sldId id="267" r:id="rId11"/>
    <p:sldId id="268" r:id="rId12"/>
    <p:sldId id="269" r:id="rId13"/>
    <p:sldId id="270" r:id="rId14"/>
    <p:sldId id="271" r:id="rId15"/>
    <p:sldId id="272" r:id="rId16"/>
    <p:sldId id="275" r:id="rId17"/>
    <p:sldId id="276" r:id="rId18"/>
    <p:sldId id="277" r:id="rId19"/>
    <p:sldId id="278" r:id="rId20"/>
    <p:sldId id="279" r:id="rId21"/>
    <p:sldId id="281" r:id="rId22"/>
    <p:sldId id="282" r:id="rId23"/>
    <p:sldId id="283" r:id="rId24"/>
    <p:sldId id="284" r:id="rId25"/>
    <p:sldId id="285" r:id="rId26"/>
    <p:sldId id="287" r:id="rId27"/>
    <p:sldId id="286" r:id="rId28"/>
    <p:sldId id="289" r:id="rId29"/>
    <p:sldId id="290" r:id="rId30"/>
    <p:sldId id="291" r:id="rId31"/>
    <p:sldId id="295" r:id="rId32"/>
    <p:sldId id="294" r:id="rId33"/>
    <p:sldId id="292" r:id="rId34"/>
    <p:sldId id="293" r:id="rId35"/>
    <p:sldId id="296" r:id="rId36"/>
    <p:sldId id="297" r:id="rId37"/>
    <p:sldId id="298" r:id="rId38"/>
    <p:sldId id="299" r:id="rId39"/>
    <p:sldId id="300" r:id="rId40"/>
    <p:sldId id="301" r:id="rId41"/>
    <p:sldId id="302" r:id="rId42"/>
    <p:sldId id="303" r:id="rId43"/>
    <p:sldId id="304"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62BECC-CEBB-412E-B4EC-AF5FF3F3D0CC}" type="datetimeFigureOut">
              <a:rPr lang="en-IN" smtClean="0"/>
              <a:t>03-02-2019</a:t>
            </a:fld>
            <a:endParaRPr lang="en-IN"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C9FD4E-7FCD-4AF7-9882-2E17D479552D}" type="slidenum">
              <a:rPr lang="en-IN" smtClean="0"/>
              <a:t>‹#›</a:t>
            </a:fld>
            <a:endParaRPr lang="en-IN" dirty="0"/>
          </a:p>
        </p:txBody>
      </p:sp>
    </p:spTree>
    <p:extLst>
      <p:ext uri="{BB962C8B-B14F-4D97-AF65-F5344CB8AC3E}">
        <p14:creationId xmlns:p14="http://schemas.microsoft.com/office/powerpoint/2010/main" val="1742352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GIST</a:t>
            </a:r>
            <a:r>
              <a:rPr lang="en-IN" baseline="0" dirty="0" smtClean="0"/>
              <a:t> content questions ask you to clarify the main </a:t>
            </a:r>
            <a:r>
              <a:rPr lang="en-IN" baseline="0" dirty="0" err="1" smtClean="0"/>
              <a:t>idea,gist</a:t>
            </a:r>
            <a:r>
              <a:rPr lang="en-IN" baseline="0" dirty="0" smtClean="0"/>
              <a:t> purpose question ask to identify the purpose.</a:t>
            </a:r>
            <a:endParaRPr lang="en-IN" dirty="0"/>
          </a:p>
        </p:txBody>
      </p:sp>
      <p:sp>
        <p:nvSpPr>
          <p:cNvPr id="4" name="Slide Number Placeholder 3"/>
          <p:cNvSpPr>
            <a:spLocks noGrp="1"/>
          </p:cNvSpPr>
          <p:nvPr>
            <p:ph type="sldNum" sz="quarter" idx="10"/>
          </p:nvPr>
        </p:nvSpPr>
        <p:spPr/>
        <p:txBody>
          <a:bodyPr/>
          <a:lstStyle/>
          <a:p>
            <a:fld id="{A8C9FD4E-7FCD-4AF7-9882-2E17D479552D}" type="slidenum">
              <a:rPr lang="en-IN" smtClean="0"/>
              <a:t>4</a:t>
            </a:fld>
            <a:endParaRPr lang="en-IN"/>
          </a:p>
        </p:txBody>
      </p:sp>
    </p:spTree>
    <p:extLst>
      <p:ext uri="{BB962C8B-B14F-4D97-AF65-F5344CB8AC3E}">
        <p14:creationId xmlns:p14="http://schemas.microsoft.com/office/powerpoint/2010/main" val="3595022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600" dirty="0" smtClean="0"/>
              <a:t>In his speech, the</a:t>
            </a:r>
            <a:r>
              <a:rPr lang="en-IN" sz="600" baseline="0" dirty="0" smtClean="0"/>
              <a:t> speaker mentions that this is the first full length detective novel ever </a:t>
            </a:r>
            <a:r>
              <a:rPr lang="en-IN" sz="600" baseline="0" dirty="0" err="1" smtClean="0"/>
              <a:t>written.I</a:t>
            </a:r>
            <a:r>
              <a:rPr lang="en-IN" sz="600" baseline="0" dirty="0" smtClean="0"/>
              <a:t> recommend even as a fun book to </a:t>
            </a:r>
            <a:r>
              <a:rPr lang="en-IN" sz="600" baseline="0" dirty="0" err="1" smtClean="0"/>
              <a:t>read,if</a:t>
            </a:r>
            <a:r>
              <a:rPr lang="en-IN" sz="600" baseline="0" dirty="0" smtClean="0"/>
              <a:t> you have not read.</a:t>
            </a:r>
            <a:r>
              <a:rPr lang="en-IN" sz="600" b="0" i="0" u="none" strike="noStrike" kern="1200" dirty="0" smtClean="0">
                <a:solidFill>
                  <a:schemeClr val="tx1"/>
                </a:solidFill>
                <a:effectLst/>
                <a:latin typeface="+mn-lt"/>
                <a:ea typeface="+mn-ea"/>
                <a:cs typeface="+mn-cs"/>
              </a:rPr>
              <a:t> Today I'd like to introduce you to a novel that um some critics consider the finest detective novel ever written. Um, it was also the first. We're talking about The Moonstone by </a:t>
            </a:r>
            <a:r>
              <a:rPr lang="en-IN" sz="600" b="0" i="0" u="none" strike="noStrike" kern="1200" dirty="0" err="1" smtClean="0">
                <a:solidFill>
                  <a:schemeClr val="tx1"/>
                </a:solidFill>
                <a:effectLst/>
                <a:latin typeface="+mn-lt"/>
                <a:ea typeface="+mn-ea"/>
                <a:cs typeface="+mn-cs"/>
              </a:rPr>
              <a:t>Wilkie</a:t>
            </a:r>
            <a:r>
              <a:rPr lang="en-IN" sz="600" b="0" i="0" u="none" strike="noStrike" kern="1200" dirty="0" smtClean="0">
                <a:solidFill>
                  <a:schemeClr val="tx1"/>
                </a:solidFill>
                <a:effectLst/>
                <a:latin typeface="+mn-lt"/>
                <a:ea typeface="+mn-ea"/>
                <a:cs typeface="+mn-cs"/>
              </a:rPr>
              <a:t> Collins. Now, um, there are other detective stories that preceded The Moonstone historically—Um, notably uh the work of Poe . . . um, Edgar Allen Poe's stories, such as "The Murders in the Rue Morgue" and . . . um, "The Purloined Letter." Now these were short stories that featured a detective . . . uh, probably the first to do that. But The Moonstone, which follows them by about twenty years—it was published in 1868—uh, this is the first full-length detective novel ever written. Now, in The Moonstone—if you read it as . . . uh, come to it as uh, a contemporary reader— what's interesting is that most of the features you find in almost any detective novel are in fact already present. Um, it's hard at this juncture to read this novel and realize that no one had ever done that before, because it all seems so strikingly familiar. It's, it's really a wonderful novel and I recommend it, even just as a fun book to read, if you've never read it. </a:t>
            </a:r>
            <a:endParaRPr lang="en-IN" sz="600" dirty="0"/>
          </a:p>
        </p:txBody>
      </p:sp>
      <p:sp>
        <p:nvSpPr>
          <p:cNvPr id="4" name="Slide Number Placeholder 3"/>
          <p:cNvSpPr>
            <a:spLocks noGrp="1"/>
          </p:cNvSpPr>
          <p:nvPr>
            <p:ph type="sldNum" sz="quarter" idx="10"/>
          </p:nvPr>
        </p:nvSpPr>
        <p:spPr/>
        <p:txBody>
          <a:bodyPr/>
          <a:lstStyle/>
          <a:p>
            <a:fld id="{A8C9FD4E-7FCD-4AF7-9882-2E17D479552D}" type="slidenum">
              <a:rPr lang="en-IN" smtClean="0"/>
              <a:t>23</a:t>
            </a:fld>
            <a:endParaRPr lang="en-IN" dirty="0"/>
          </a:p>
        </p:txBody>
      </p:sp>
    </p:spTree>
    <p:extLst>
      <p:ext uri="{BB962C8B-B14F-4D97-AF65-F5344CB8AC3E}">
        <p14:creationId xmlns:p14="http://schemas.microsoft.com/office/powerpoint/2010/main" val="853993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dirty="0" smtClean="0">
                <a:solidFill>
                  <a:schemeClr val="tx1"/>
                </a:solidFill>
                <a:effectLst/>
                <a:latin typeface="+mn-lt"/>
                <a:ea typeface="+mn-ea"/>
                <a:cs typeface="+mn-cs"/>
              </a:rPr>
              <a:t>PROFESSOR:</a:t>
            </a:r>
            <a:r>
              <a:rPr lang="en-IN" dirty="0" smtClean="0"/>
              <a:t/>
            </a:r>
            <a:br>
              <a:rPr lang="en-IN" dirty="0" smtClean="0"/>
            </a:br>
            <a:r>
              <a:rPr lang="en-IN" sz="1200" b="0" i="0" u="none" strike="noStrike" kern="1200" dirty="0" smtClean="0">
                <a:solidFill>
                  <a:schemeClr val="tx1"/>
                </a:solidFill>
                <a:effectLst/>
                <a:latin typeface="+mn-lt"/>
                <a:ea typeface="+mn-ea"/>
                <a:cs typeface="+mn-cs"/>
              </a:rPr>
              <a:t>Um, it's hard at this juncture to read this novel and realize that no one had ever done that before, because it all seems so strikingly familiar.</a:t>
            </a:r>
            <a:endParaRPr lang="en-IN" dirty="0"/>
          </a:p>
        </p:txBody>
      </p:sp>
      <p:sp>
        <p:nvSpPr>
          <p:cNvPr id="4" name="Slide Number Placeholder 3"/>
          <p:cNvSpPr>
            <a:spLocks noGrp="1"/>
          </p:cNvSpPr>
          <p:nvPr>
            <p:ph type="sldNum" sz="quarter" idx="10"/>
          </p:nvPr>
        </p:nvSpPr>
        <p:spPr/>
        <p:txBody>
          <a:bodyPr/>
          <a:lstStyle/>
          <a:p>
            <a:fld id="{A8C9FD4E-7FCD-4AF7-9882-2E17D479552D}" type="slidenum">
              <a:rPr lang="en-IN" smtClean="0"/>
              <a:t>24</a:t>
            </a:fld>
            <a:endParaRPr lang="en-IN" dirty="0"/>
          </a:p>
        </p:txBody>
      </p:sp>
    </p:spTree>
    <p:extLst>
      <p:ext uri="{BB962C8B-B14F-4D97-AF65-F5344CB8AC3E}">
        <p14:creationId xmlns:p14="http://schemas.microsoft.com/office/powerpoint/2010/main" val="2847407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Watching</a:t>
            </a:r>
            <a:r>
              <a:rPr lang="en-IN" baseline="0" dirty="0" smtClean="0"/>
              <a:t> comedy show is a good way to practice attitude question</a:t>
            </a:r>
            <a:endParaRPr lang="en-IN" dirty="0"/>
          </a:p>
        </p:txBody>
      </p:sp>
      <p:sp>
        <p:nvSpPr>
          <p:cNvPr id="4" name="Slide Number Placeholder 3"/>
          <p:cNvSpPr>
            <a:spLocks noGrp="1"/>
          </p:cNvSpPr>
          <p:nvPr>
            <p:ph type="sldNum" sz="quarter" idx="10"/>
          </p:nvPr>
        </p:nvSpPr>
        <p:spPr/>
        <p:txBody>
          <a:bodyPr/>
          <a:lstStyle/>
          <a:p>
            <a:fld id="{A8C9FD4E-7FCD-4AF7-9882-2E17D479552D}" type="slidenum">
              <a:rPr lang="en-IN" smtClean="0"/>
              <a:t>26</a:t>
            </a:fld>
            <a:endParaRPr lang="en-IN" dirty="0"/>
          </a:p>
        </p:txBody>
      </p:sp>
    </p:spTree>
    <p:extLst>
      <p:ext uri="{BB962C8B-B14F-4D97-AF65-F5344CB8AC3E}">
        <p14:creationId xmlns:p14="http://schemas.microsoft.com/office/powerpoint/2010/main" val="3544400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smtClean="0">
                <a:solidFill>
                  <a:schemeClr val="tx1"/>
                </a:solidFill>
                <a:effectLst/>
                <a:latin typeface="+mn-lt"/>
                <a:ea typeface="+mn-ea"/>
                <a:cs typeface="+mn-cs"/>
              </a:rPr>
              <a:t>So, now Cuff arrives. Uh, Cuff is the man who's coming to solve the mystery, and-and again he has a lot of the characteristics that future detectives throughout the history of this genre will have. Um, He's eccentric. Um, He has a hobby that he's obsessive about—in this . . . uh, in this case, it's the love of roses. He's a fanatic about the breeding of roses; and here think of Nero Wolfe and his orchids, uh Sherlock Holmes and his violin, uh a lot of those later classic detective heroes have this kind of outside interest that they uh . . . they go to as a kind of antidote to the evil and misery they encounter in their daily lives.</a:t>
            </a:r>
            <a:r>
              <a:rPr lang="en-IN" dirty="0" smtClean="0"/>
              <a:t/>
            </a:r>
            <a:br>
              <a:rPr lang="en-IN" dirty="0" smtClean="0"/>
            </a:br>
            <a:r>
              <a:rPr lang="en-IN" sz="1200" b="0" i="0" u="none" strike="noStrike" kern="1200" dirty="0" smtClean="0">
                <a:solidFill>
                  <a:schemeClr val="tx1"/>
                </a:solidFill>
                <a:effectLst/>
                <a:latin typeface="+mn-lt"/>
                <a:ea typeface="+mn-ea"/>
                <a:cs typeface="+mn-cs"/>
              </a:rPr>
              <a:t>Now, um, these detective heroes . .um. . they have this characteristic of being smart, incredibly smart, but of not appearing to be smart. And uh most importantly, from uh a kind of existential point of view, these detectives see things that other people do not see. And that's why the detective is such an important figure, I think, in our modern imagination. Um, In the case of The Moonstone—um I don't want to say too much here and spoil it for you—but the clue that's key to . . . the solving of the crime is a smeared bit of paint in a doorway. Um, of course, the regular police have missed this paint smear or made some sort of unwarranted assumption about it. Cuff sees this smear of paint—um this paint, the place where the paint is smeared—and realizes that from this one smear of paint you can actually deduce the whole situation . . .um, the whole world. And-And that's what the hero in a detective novel like this . . . brings to it that the other characters don't—it's um it's this ability to see meaning where others see no meaning and to bring order . . . to where uh it seems there is no order.</a:t>
            </a:r>
            <a:endParaRPr lang="en-IN" dirty="0"/>
          </a:p>
        </p:txBody>
      </p:sp>
      <p:sp>
        <p:nvSpPr>
          <p:cNvPr id="4" name="Slide Number Placeholder 3"/>
          <p:cNvSpPr>
            <a:spLocks noGrp="1"/>
          </p:cNvSpPr>
          <p:nvPr>
            <p:ph type="sldNum" sz="quarter" idx="10"/>
          </p:nvPr>
        </p:nvSpPr>
        <p:spPr/>
        <p:txBody>
          <a:bodyPr/>
          <a:lstStyle/>
          <a:p>
            <a:fld id="{A8C9FD4E-7FCD-4AF7-9882-2E17D479552D}" type="slidenum">
              <a:rPr lang="en-IN" smtClean="0"/>
              <a:t>29</a:t>
            </a:fld>
            <a:endParaRPr lang="en-IN" dirty="0"/>
          </a:p>
        </p:txBody>
      </p:sp>
    </p:spTree>
    <p:extLst>
      <p:ext uri="{BB962C8B-B14F-4D97-AF65-F5344CB8AC3E}">
        <p14:creationId xmlns:p14="http://schemas.microsoft.com/office/powerpoint/2010/main" val="3756427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200" b="0" i="0" u="none" strike="noStrike" kern="1200" dirty="0" smtClean="0">
                <a:solidFill>
                  <a:schemeClr val="tx1"/>
                </a:solidFill>
                <a:effectLst/>
                <a:latin typeface="+mn-lt"/>
                <a:ea typeface="+mn-ea"/>
                <a:cs typeface="+mn-cs"/>
              </a:rPr>
              <a:t>Choice A can be ruled out because the professor directly states that noticing the smeared paint is the key to solving the crime, not a mistake. </a:t>
            </a:r>
          </a:p>
          <a:p>
            <a:pPr fontAlgn="base"/>
            <a:r>
              <a:rPr lang="en-IN" sz="1200" b="0" i="1" u="none" strike="noStrike" kern="1200" dirty="0" smtClean="0">
                <a:solidFill>
                  <a:schemeClr val="tx1"/>
                </a:solidFill>
                <a:effectLst/>
                <a:latin typeface="+mn-lt"/>
                <a:ea typeface="+mn-ea"/>
                <a:cs typeface="+mn-cs"/>
              </a:rPr>
              <a:t>On-screen</a:t>
            </a:r>
            <a:r>
              <a:rPr lang="en-IN" sz="1200" b="0" i="0" u="none" strike="noStrike" kern="1200" dirty="0" smtClean="0">
                <a:solidFill>
                  <a:schemeClr val="tx1"/>
                </a:solidFill>
                <a:effectLst/>
                <a:latin typeface="+mn-lt"/>
                <a:ea typeface="+mn-ea"/>
                <a:cs typeface="+mn-cs"/>
              </a:rPr>
              <a:t>: [red x next to answer option A]</a:t>
            </a:r>
            <a:br>
              <a:rPr lang="en-IN" sz="1200" b="0" i="0" u="none" strike="noStrike" kern="1200" dirty="0" smtClean="0">
                <a:solidFill>
                  <a:schemeClr val="tx1"/>
                </a:solidFill>
                <a:effectLst/>
                <a:latin typeface="+mn-lt"/>
                <a:ea typeface="+mn-ea"/>
                <a:cs typeface="+mn-cs"/>
              </a:rPr>
            </a:br>
            <a:r>
              <a:rPr lang="en-IN" sz="1200" b="0" i="1" u="none" strike="noStrike" kern="1200" dirty="0" smtClean="0">
                <a:solidFill>
                  <a:schemeClr val="tx1"/>
                </a:solidFill>
                <a:effectLst/>
                <a:latin typeface="+mn-lt"/>
                <a:ea typeface="+mn-ea"/>
                <a:cs typeface="+mn-cs"/>
              </a:rPr>
              <a:t>Michael</a:t>
            </a:r>
            <a:r>
              <a:rPr lang="en-IN" sz="1200" b="0" i="0" u="none" strike="noStrike" kern="1200" dirty="0" smtClean="0">
                <a:solidFill>
                  <a:schemeClr val="tx1"/>
                </a:solidFill>
                <a:effectLst/>
                <a:latin typeface="+mn-lt"/>
                <a:ea typeface="+mn-ea"/>
                <a:cs typeface="+mn-cs"/>
              </a:rPr>
              <a:t>: For option B to be correct, there would have been a pattern of discussing details from the crime scene. But the smeared paint is the only visual detail from the crime scene that is mentioned. So option B is not correct.</a:t>
            </a:r>
          </a:p>
          <a:p>
            <a:pPr fontAlgn="base"/>
            <a:r>
              <a:rPr lang="en-IN" sz="1200" b="0" i="1" u="none" strike="noStrike" kern="1200" dirty="0" smtClean="0">
                <a:solidFill>
                  <a:schemeClr val="tx1"/>
                </a:solidFill>
                <a:effectLst/>
                <a:latin typeface="+mn-lt"/>
                <a:ea typeface="+mn-ea"/>
                <a:cs typeface="+mn-cs"/>
              </a:rPr>
              <a:t>On-screen</a:t>
            </a:r>
            <a:r>
              <a:rPr lang="en-IN" sz="1200" b="0" i="0" u="none" strike="noStrike" kern="1200" dirty="0" smtClean="0">
                <a:solidFill>
                  <a:schemeClr val="tx1"/>
                </a:solidFill>
                <a:effectLst/>
                <a:latin typeface="+mn-lt"/>
                <a:ea typeface="+mn-ea"/>
                <a:cs typeface="+mn-cs"/>
              </a:rPr>
              <a:t>: [red x next to answer option B]</a:t>
            </a:r>
          </a:p>
          <a:p>
            <a:pPr fontAlgn="base"/>
            <a:r>
              <a:rPr lang="en-IN" sz="1200" b="0" i="1" u="none" strike="noStrike" kern="1200" dirty="0" smtClean="0">
                <a:solidFill>
                  <a:schemeClr val="tx1"/>
                </a:solidFill>
                <a:effectLst/>
                <a:latin typeface="+mn-lt"/>
                <a:ea typeface="+mn-ea"/>
                <a:cs typeface="+mn-cs"/>
              </a:rPr>
              <a:t>Michael</a:t>
            </a:r>
            <a:r>
              <a:rPr lang="en-IN" sz="1200" b="0" i="0" u="none" strike="noStrike" kern="1200" dirty="0" smtClean="0">
                <a:solidFill>
                  <a:schemeClr val="tx1"/>
                </a:solidFill>
                <a:effectLst/>
                <a:latin typeface="+mn-lt"/>
                <a:ea typeface="+mn-ea"/>
                <a:cs typeface="+mn-cs"/>
              </a:rPr>
              <a:t>: Option D can be eliminated because the professor states that the police officers didn't notice the smeared paint. </a:t>
            </a:r>
          </a:p>
          <a:p>
            <a:pPr fontAlgn="base"/>
            <a:r>
              <a:rPr lang="en-IN" sz="1200" b="0" i="1" u="none" strike="noStrike" kern="1200" dirty="0" smtClean="0">
                <a:solidFill>
                  <a:schemeClr val="tx1"/>
                </a:solidFill>
                <a:effectLst/>
                <a:latin typeface="+mn-lt"/>
                <a:ea typeface="+mn-ea"/>
                <a:cs typeface="+mn-cs"/>
              </a:rPr>
              <a:t>On-screen</a:t>
            </a:r>
            <a:r>
              <a:rPr lang="en-IN" sz="1200" b="0" i="0" u="none" strike="noStrike" kern="1200" dirty="0" smtClean="0">
                <a:solidFill>
                  <a:schemeClr val="tx1"/>
                </a:solidFill>
                <a:effectLst/>
                <a:latin typeface="+mn-lt"/>
                <a:ea typeface="+mn-ea"/>
                <a:cs typeface="+mn-cs"/>
              </a:rPr>
              <a:t>: [red x next to answer option D]</a:t>
            </a:r>
          </a:p>
          <a:p>
            <a:pPr fontAlgn="base"/>
            <a:r>
              <a:rPr lang="en-IN" sz="1200" b="0" i="1" u="none" strike="noStrike" kern="1200" dirty="0" smtClean="0">
                <a:solidFill>
                  <a:schemeClr val="tx1"/>
                </a:solidFill>
                <a:effectLst/>
                <a:latin typeface="+mn-lt"/>
                <a:ea typeface="+mn-ea"/>
                <a:cs typeface="+mn-cs"/>
              </a:rPr>
              <a:t>Michael: </a:t>
            </a:r>
            <a:r>
              <a:rPr lang="en-IN" sz="1200" b="0" i="0" u="none" strike="noStrike" kern="1200" dirty="0" smtClean="0">
                <a:solidFill>
                  <a:schemeClr val="tx1"/>
                </a:solidFill>
                <a:effectLst/>
                <a:latin typeface="+mn-lt"/>
                <a:ea typeface="+mn-ea"/>
                <a:cs typeface="+mn-cs"/>
              </a:rPr>
              <a:t>Option C is the best answer because the professor talks about hero detectives in mystery novels and the characteristics they have in common. The professor indicates that there is a pattern when he says this:</a:t>
            </a:r>
          </a:p>
          <a:p>
            <a:pPr fontAlgn="base"/>
            <a:r>
              <a:rPr lang="en-IN" sz="1200" b="1" i="0" u="none" strike="noStrike" kern="1200" dirty="0" smtClean="0">
                <a:solidFill>
                  <a:schemeClr val="tx1"/>
                </a:solidFill>
                <a:effectLst/>
                <a:latin typeface="+mn-lt"/>
                <a:ea typeface="+mn-ea"/>
                <a:cs typeface="+mn-cs"/>
              </a:rPr>
              <a:t>PROFESSOR:</a:t>
            </a:r>
            <a:r>
              <a:rPr lang="en-IN" sz="1200" b="0" i="0" u="none" strike="noStrike" kern="1200" dirty="0" smtClean="0">
                <a:solidFill>
                  <a:schemeClr val="tx1"/>
                </a:solidFill>
                <a:effectLst/>
                <a:latin typeface="+mn-lt"/>
                <a:ea typeface="+mn-ea"/>
                <a:cs typeface="+mn-cs"/>
              </a:rPr>
              <a:t/>
            </a:r>
            <a:br>
              <a:rPr lang="en-IN" sz="1200" b="0" i="0" u="none" strike="noStrike" kern="1200" dirty="0" smtClean="0">
                <a:solidFill>
                  <a:schemeClr val="tx1"/>
                </a:solidFill>
                <a:effectLst/>
                <a:latin typeface="+mn-lt"/>
                <a:ea typeface="+mn-ea"/>
                <a:cs typeface="+mn-cs"/>
              </a:rPr>
            </a:br>
            <a:r>
              <a:rPr lang="en-IN" sz="1200" b="0" i="0" u="none" strike="noStrike" kern="1200" dirty="0" smtClean="0">
                <a:solidFill>
                  <a:schemeClr val="tx1"/>
                </a:solidFill>
                <a:effectLst/>
                <a:latin typeface="+mn-lt"/>
                <a:ea typeface="+mn-ea"/>
                <a:cs typeface="+mn-cs"/>
              </a:rPr>
              <a:t>These detectives see things that other people do not see.</a:t>
            </a:r>
          </a:p>
          <a:p>
            <a:pPr fontAlgn="base"/>
            <a:r>
              <a:rPr lang="en-IN" sz="1200" b="0" i="1" u="none" strike="noStrike" kern="1200" dirty="0" smtClean="0">
                <a:solidFill>
                  <a:schemeClr val="tx1"/>
                </a:solidFill>
                <a:effectLst/>
                <a:latin typeface="+mn-lt"/>
                <a:ea typeface="+mn-ea"/>
                <a:cs typeface="+mn-cs"/>
              </a:rPr>
              <a:t>On-screen</a:t>
            </a:r>
            <a:r>
              <a:rPr lang="en-IN" sz="1200" b="0" i="0" u="none" strike="noStrike" kern="1200" dirty="0" smtClean="0">
                <a:solidFill>
                  <a:schemeClr val="tx1"/>
                </a:solidFill>
                <a:effectLst/>
                <a:latin typeface="+mn-lt"/>
                <a:ea typeface="+mn-ea"/>
                <a:cs typeface="+mn-cs"/>
              </a:rPr>
              <a:t>: [Green check mark next to answer option D]</a:t>
            </a:r>
          </a:p>
          <a:p>
            <a:endParaRPr lang="en-IN" dirty="0"/>
          </a:p>
        </p:txBody>
      </p:sp>
      <p:sp>
        <p:nvSpPr>
          <p:cNvPr id="4" name="Slide Number Placeholder 3"/>
          <p:cNvSpPr>
            <a:spLocks noGrp="1"/>
          </p:cNvSpPr>
          <p:nvPr>
            <p:ph type="sldNum" sz="quarter" idx="10"/>
          </p:nvPr>
        </p:nvSpPr>
        <p:spPr/>
        <p:txBody>
          <a:bodyPr/>
          <a:lstStyle/>
          <a:p>
            <a:fld id="{A8C9FD4E-7FCD-4AF7-9882-2E17D479552D}" type="slidenum">
              <a:rPr lang="en-IN" smtClean="0"/>
              <a:t>30</a:t>
            </a:fld>
            <a:endParaRPr lang="en-IN" dirty="0"/>
          </a:p>
        </p:txBody>
      </p:sp>
    </p:spTree>
    <p:extLst>
      <p:ext uri="{BB962C8B-B14F-4D97-AF65-F5344CB8AC3E}">
        <p14:creationId xmlns:p14="http://schemas.microsoft.com/office/powerpoint/2010/main" val="3129143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200" b="0" i="0" u="none" strike="noStrike" kern="1200" dirty="0" smtClean="0">
                <a:solidFill>
                  <a:schemeClr val="tx1"/>
                </a:solidFill>
                <a:effectLst/>
                <a:latin typeface="+mn-lt"/>
                <a:ea typeface="+mn-ea"/>
                <a:cs typeface="+mn-cs"/>
              </a:rPr>
              <a:t>Listen for Signal Words ,</a:t>
            </a:r>
            <a:r>
              <a:rPr lang="en-IN" sz="1200" b="0" i="0" u="none" strike="noStrike" kern="1200" dirty="0" err="1" smtClean="0">
                <a:solidFill>
                  <a:schemeClr val="tx1"/>
                </a:solidFill>
                <a:effectLst/>
                <a:latin typeface="+mn-lt"/>
                <a:ea typeface="+mn-ea"/>
                <a:cs typeface="+mn-cs"/>
              </a:rPr>
              <a:t>Introduction,Major</a:t>
            </a:r>
            <a:r>
              <a:rPr lang="en-IN" sz="1200" b="0" i="0" u="none" strike="noStrike" kern="1200" dirty="0" smtClean="0">
                <a:solidFill>
                  <a:schemeClr val="tx1"/>
                </a:solidFill>
                <a:effectLst/>
                <a:latin typeface="+mn-lt"/>
                <a:ea typeface="+mn-ea"/>
                <a:cs typeface="+mn-cs"/>
              </a:rPr>
              <a:t> </a:t>
            </a:r>
            <a:r>
              <a:rPr lang="en-IN" sz="1200" b="0" i="0" u="none" strike="noStrike" kern="1200" dirty="0" err="1" smtClean="0">
                <a:solidFill>
                  <a:schemeClr val="tx1"/>
                </a:solidFill>
                <a:effectLst/>
                <a:latin typeface="+mn-lt"/>
                <a:ea typeface="+mn-ea"/>
                <a:cs typeface="+mn-cs"/>
              </a:rPr>
              <a:t>ideas.Examples,Conclusion.</a:t>
            </a:r>
            <a:r>
              <a:rPr lang="en-IN" sz="1200" b="0" i="0" u="sng" strike="noStrike" kern="1200" dirty="0" err="1" smtClean="0">
                <a:solidFill>
                  <a:schemeClr val="tx1"/>
                </a:solidFill>
                <a:effectLst/>
                <a:latin typeface="+mn-lt"/>
                <a:ea typeface="+mn-ea"/>
                <a:cs typeface="+mn-cs"/>
              </a:rPr>
              <a:t>First</a:t>
            </a:r>
            <a:r>
              <a:rPr lang="en-IN" sz="1200" b="0" i="0" u="sng" strike="noStrike" kern="1200" dirty="0" smtClean="0">
                <a:solidFill>
                  <a:schemeClr val="tx1"/>
                </a:solidFill>
                <a:effectLst/>
                <a:latin typeface="+mn-lt"/>
                <a:ea typeface="+mn-ea"/>
                <a:cs typeface="+mn-cs"/>
              </a:rPr>
              <a:t>, next, then</a:t>
            </a:r>
            <a:r>
              <a:rPr lang="en-IN" sz="1200" b="0" i="0" u="none" strike="noStrike" kern="1200" dirty="0" smtClean="0">
                <a:solidFill>
                  <a:schemeClr val="tx1"/>
                </a:solidFill>
                <a:effectLst/>
                <a:latin typeface="+mn-lt"/>
                <a:ea typeface="+mn-ea"/>
                <a:cs typeface="+mn-cs"/>
              </a:rPr>
              <a:t>, second, </a:t>
            </a:r>
            <a:r>
              <a:rPr lang="en-IN" sz="1200" b="0" i="0" u="none" strike="noStrike" kern="1200" dirty="0" err="1" smtClean="0">
                <a:solidFill>
                  <a:schemeClr val="tx1"/>
                </a:solidFill>
                <a:effectLst/>
                <a:latin typeface="+mn-lt"/>
                <a:ea typeface="+mn-ea"/>
                <a:cs typeface="+mn-cs"/>
              </a:rPr>
              <a:t>finally;After</a:t>
            </a:r>
            <a:r>
              <a:rPr lang="en-IN" sz="1200" b="0" i="0" u="none" strike="noStrike" kern="1200" dirty="0" smtClean="0">
                <a:solidFill>
                  <a:schemeClr val="tx1"/>
                </a:solidFill>
                <a:effectLst/>
                <a:latin typeface="+mn-lt"/>
                <a:ea typeface="+mn-ea"/>
                <a:cs typeface="+mn-cs"/>
              </a:rPr>
              <a:t>, at last, </a:t>
            </a:r>
            <a:r>
              <a:rPr lang="en-IN" sz="1200" b="0" i="0" u="sng" strike="noStrike" kern="1200" dirty="0" smtClean="0">
                <a:solidFill>
                  <a:schemeClr val="tx1"/>
                </a:solidFill>
                <a:effectLst/>
                <a:latin typeface="+mn-lt"/>
                <a:ea typeface="+mn-ea"/>
                <a:cs typeface="+mn-cs"/>
              </a:rPr>
              <a:t>before, during</a:t>
            </a:r>
            <a:r>
              <a:rPr lang="en-IN" sz="1200" b="0" i="0" u="none" strike="noStrike" kern="1200" dirty="0" smtClean="0">
                <a:solidFill>
                  <a:schemeClr val="tx1"/>
                </a:solidFill>
                <a:effectLst/>
                <a:latin typeface="+mn-lt"/>
                <a:ea typeface="+mn-ea"/>
                <a:cs typeface="+mn-cs"/>
              </a:rPr>
              <a:t>, now, </a:t>
            </a:r>
            <a:r>
              <a:rPr lang="en-IN" sz="1200" b="0" i="0" u="sng" strike="noStrike" kern="1200" dirty="0" smtClean="0">
                <a:solidFill>
                  <a:schemeClr val="tx1"/>
                </a:solidFill>
                <a:effectLst/>
                <a:latin typeface="+mn-lt"/>
                <a:ea typeface="+mn-ea"/>
                <a:cs typeface="+mn-cs"/>
              </a:rPr>
              <a:t>since</a:t>
            </a:r>
            <a:endParaRPr lang="en-IN" sz="1200" b="0" i="0" u="none" strike="noStrike" kern="1200" dirty="0" smtClean="0">
              <a:solidFill>
                <a:schemeClr val="tx1"/>
              </a:solidFill>
              <a:effectLst/>
              <a:latin typeface="+mn-lt"/>
              <a:ea typeface="+mn-ea"/>
              <a:cs typeface="+mn-cs"/>
            </a:endParaRPr>
          </a:p>
          <a:p>
            <a:pPr fontAlgn="base"/>
            <a:r>
              <a:rPr lang="en-IN" sz="1200" b="0" i="0" u="none" strike="noStrike" kern="1200" dirty="0" smtClean="0">
                <a:solidFill>
                  <a:schemeClr val="tx1"/>
                </a:solidFill>
                <a:effectLst/>
                <a:latin typeface="+mn-lt"/>
                <a:ea typeface="+mn-ea"/>
                <a:cs typeface="+mn-cs"/>
              </a:rPr>
              <a:t>Obviously, of </a:t>
            </a:r>
            <a:r>
              <a:rPr lang="en-IN" sz="1200" b="0" i="0" u="none" strike="noStrike" kern="1200" dirty="0" err="1" smtClean="0">
                <a:solidFill>
                  <a:schemeClr val="tx1"/>
                </a:solidFill>
                <a:effectLst/>
                <a:latin typeface="+mn-lt"/>
                <a:ea typeface="+mn-ea"/>
                <a:cs typeface="+mn-cs"/>
              </a:rPr>
              <a:t>course;</a:t>
            </a:r>
            <a:r>
              <a:rPr lang="en-IN" sz="1200" b="0" i="0" u="sng" strike="noStrike" kern="1200" dirty="0" err="1" smtClean="0">
                <a:solidFill>
                  <a:schemeClr val="tx1"/>
                </a:solidFill>
                <a:effectLst/>
                <a:latin typeface="+mn-lt"/>
                <a:ea typeface="+mn-ea"/>
                <a:cs typeface="+mn-cs"/>
              </a:rPr>
              <a:t>Accordingly</a:t>
            </a:r>
            <a:r>
              <a:rPr lang="en-IN" sz="1200" b="0" i="0" u="sng" strike="noStrike" kern="1200" dirty="0" smtClean="0">
                <a:solidFill>
                  <a:schemeClr val="tx1"/>
                </a:solidFill>
                <a:effectLst/>
                <a:latin typeface="+mn-lt"/>
                <a:ea typeface="+mn-ea"/>
                <a:cs typeface="+mn-cs"/>
              </a:rPr>
              <a:t>, as a result</a:t>
            </a:r>
            <a:r>
              <a:rPr lang="en-IN" sz="1200" b="0" i="0" u="none" strike="noStrike" kern="1200" dirty="0" smtClean="0">
                <a:solidFill>
                  <a:schemeClr val="tx1"/>
                </a:solidFill>
                <a:effectLst/>
                <a:latin typeface="+mn-lt"/>
                <a:ea typeface="+mn-ea"/>
                <a:cs typeface="+mn-cs"/>
              </a:rPr>
              <a:t>, because, for example, for </a:t>
            </a:r>
            <a:r>
              <a:rPr lang="en-IN" sz="1200" b="0" i="0" u="none" strike="noStrike" kern="1200" dirty="0" err="1" smtClean="0">
                <a:solidFill>
                  <a:schemeClr val="tx1"/>
                </a:solidFill>
                <a:effectLst/>
                <a:latin typeface="+mn-lt"/>
                <a:ea typeface="+mn-ea"/>
                <a:cs typeface="+mn-cs"/>
              </a:rPr>
              <a:t>instance;In</a:t>
            </a:r>
            <a:r>
              <a:rPr lang="en-IN" sz="1200" b="0" i="0" u="none" strike="noStrike" kern="1200" dirty="0" smtClean="0">
                <a:solidFill>
                  <a:schemeClr val="tx1"/>
                </a:solidFill>
                <a:effectLst/>
                <a:latin typeface="+mn-lt"/>
                <a:ea typeface="+mn-ea"/>
                <a:cs typeface="+mn-cs"/>
              </a:rPr>
              <a:t> conclusion, to summarize.</a:t>
            </a:r>
            <a:endParaRPr lang="en-IN" dirty="0"/>
          </a:p>
        </p:txBody>
      </p:sp>
      <p:sp>
        <p:nvSpPr>
          <p:cNvPr id="4" name="Slide Number Placeholder 3"/>
          <p:cNvSpPr>
            <a:spLocks noGrp="1"/>
          </p:cNvSpPr>
          <p:nvPr>
            <p:ph type="sldNum" sz="quarter" idx="10"/>
          </p:nvPr>
        </p:nvSpPr>
        <p:spPr/>
        <p:txBody>
          <a:bodyPr/>
          <a:lstStyle/>
          <a:p>
            <a:fld id="{A8C9FD4E-7FCD-4AF7-9882-2E17D479552D}" type="slidenum">
              <a:rPr lang="en-IN" smtClean="0"/>
              <a:t>31</a:t>
            </a:fld>
            <a:endParaRPr lang="en-IN" dirty="0"/>
          </a:p>
        </p:txBody>
      </p:sp>
    </p:spTree>
    <p:extLst>
      <p:ext uri="{BB962C8B-B14F-4D97-AF65-F5344CB8AC3E}">
        <p14:creationId xmlns:p14="http://schemas.microsoft.com/office/powerpoint/2010/main" val="2417555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IN" dirty="0"/>
          </a:p>
        </p:txBody>
      </p:sp>
      <p:sp>
        <p:nvSpPr>
          <p:cNvPr id="4" name="Slide Number Placeholder 3"/>
          <p:cNvSpPr>
            <a:spLocks noGrp="1"/>
          </p:cNvSpPr>
          <p:nvPr>
            <p:ph type="sldNum" sz="quarter" idx="10"/>
          </p:nvPr>
        </p:nvSpPr>
        <p:spPr/>
        <p:txBody>
          <a:bodyPr/>
          <a:lstStyle/>
          <a:p>
            <a:fld id="{A8C9FD4E-7FCD-4AF7-9882-2E17D479552D}" type="slidenum">
              <a:rPr lang="en-IN" smtClean="0"/>
              <a:t>32</a:t>
            </a:fld>
            <a:endParaRPr lang="en-IN" dirty="0"/>
          </a:p>
        </p:txBody>
      </p:sp>
    </p:spTree>
    <p:extLst>
      <p:ext uri="{BB962C8B-B14F-4D97-AF65-F5344CB8AC3E}">
        <p14:creationId xmlns:p14="http://schemas.microsoft.com/office/powerpoint/2010/main" val="2180406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And the next thing is, you know Mary's transferring to another college next week, so we'll need someone to take over her role as captain for the second half of the season. And the other players unanimously picked you to take over as captain when Mary leaves.</a:t>
            </a:r>
          </a:p>
          <a:p>
            <a:pPr fontAlgn="base"/>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Wow. I saw everybody this morning, and nobody said a word.</a:t>
            </a:r>
          </a:p>
          <a:p>
            <a:pPr fontAlgn="base"/>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They wanted me to tell you. So, do you accept? </a:t>
            </a:r>
          </a:p>
          <a:p>
            <a:pPr fontAlgn="base"/>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Of course! But Susan's a much better player than I am. I'm really surprised they didn't pick her.</a:t>
            </a:r>
          </a:p>
          <a:p>
            <a:pPr fontAlgn="base"/>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They think you're the right one. You'll have to ask them their thoughts.</a:t>
            </a:r>
          </a:p>
          <a:p>
            <a:pPr fontAlgn="base"/>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Okay . . . I guess one of the first things I'll have to do as captain is make sure we get a thank-you card out to the lady who's buying us the jackets.</a:t>
            </a:r>
          </a:p>
          <a:p>
            <a:pPr fontAlgn="base"/>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Good idea. I have her address here somewhere.</a:t>
            </a:r>
          </a:p>
          <a:p>
            <a:pPr fontAlgn="base"/>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And I'll make sure the whole team signs it. </a:t>
            </a:r>
          </a:p>
          <a:p>
            <a:pPr fontAlgn="base"/>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Good. That's all the news there is. I think that's it for now. Oh, let me get you that order form.</a:t>
            </a:r>
          </a:p>
          <a:p>
            <a:endParaRPr lang="en-IN" dirty="0"/>
          </a:p>
        </p:txBody>
      </p:sp>
      <p:sp>
        <p:nvSpPr>
          <p:cNvPr id="4" name="Slide Number Placeholder 3"/>
          <p:cNvSpPr>
            <a:spLocks noGrp="1"/>
          </p:cNvSpPr>
          <p:nvPr>
            <p:ph type="sldNum" sz="quarter" idx="10"/>
          </p:nvPr>
        </p:nvSpPr>
        <p:spPr/>
        <p:txBody>
          <a:bodyPr/>
          <a:lstStyle/>
          <a:p>
            <a:fld id="{A8C9FD4E-7FCD-4AF7-9882-2E17D479552D}" type="slidenum">
              <a:rPr lang="en-IN" smtClean="0"/>
              <a:t>35</a:t>
            </a:fld>
            <a:endParaRPr lang="en-IN" dirty="0"/>
          </a:p>
        </p:txBody>
      </p:sp>
    </p:spTree>
    <p:extLst>
      <p:ext uri="{BB962C8B-B14F-4D97-AF65-F5344CB8AC3E}">
        <p14:creationId xmlns:p14="http://schemas.microsoft.com/office/powerpoint/2010/main" val="1746150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And the other players unanimously picked you to take over as captain when Mary leaves.</a:t>
            </a:r>
            <a:br>
              <a:rPr lang="en-IN" sz="1200" b="0" i="0" u="none" strike="noStrike" kern="1200" dirty="0" smtClean="0">
                <a:solidFill>
                  <a:schemeClr val="tx1"/>
                </a:solidFill>
                <a:effectLst/>
                <a:latin typeface="+mn-lt"/>
                <a:ea typeface="+mn-ea"/>
                <a:cs typeface="+mn-cs"/>
              </a:rPr>
            </a:br>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Wow. I saw everybody this morning, and nobody said a word.</a:t>
            </a:r>
          </a:p>
          <a:p>
            <a:pPr fontAlgn="base"/>
            <a:r>
              <a:rPr lang="en-IN" sz="1200" b="1" i="0" u="none" strike="noStrike" kern="1200" dirty="0" smtClean="0">
                <a:solidFill>
                  <a:schemeClr val="tx1"/>
                </a:solidFill>
                <a:effectLst/>
                <a:latin typeface="+mn-lt"/>
                <a:ea typeface="+mn-ea"/>
                <a:cs typeface="+mn-cs"/>
              </a:rPr>
              <a:t>MICHAEL:</a:t>
            </a:r>
            <a:r>
              <a:rPr lang="en-IN" sz="1200" b="0" i="0" u="none" strike="noStrike" kern="1200" dirty="0" smtClean="0">
                <a:solidFill>
                  <a:schemeClr val="tx1"/>
                </a:solidFill>
                <a:effectLst/>
                <a:latin typeface="+mn-lt"/>
                <a:ea typeface="+mn-ea"/>
                <a:cs typeface="+mn-cs"/>
              </a:rPr>
              <a:t/>
            </a:r>
            <a:br>
              <a:rPr lang="en-IN" sz="1200" b="0" i="0" u="none" strike="noStrike" kern="1200" dirty="0" smtClean="0">
                <a:solidFill>
                  <a:schemeClr val="tx1"/>
                </a:solidFill>
                <a:effectLst/>
                <a:latin typeface="+mn-lt"/>
                <a:ea typeface="+mn-ea"/>
                <a:cs typeface="+mn-cs"/>
              </a:rPr>
            </a:br>
            <a:r>
              <a:rPr lang="en-IN" sz="1200" b="0" i="0" u="none" strike="noStrike" kern="1200" dirty="0" smtClean="0">
                <a:solidFill>
                  <a:schemeClr val="tx1"/>
                </a:solidFill>
                <a:effectLst/>
                <a:latin typeface="+mn-lt"/>
                <a:ea typeface="+mn-ea"/>
                <a:cs typeface="+mn-cs"/>
              </a:rPr>
              <a:t>It's clear that "everyone" refers to the other team members and "no one said a word" means that no one on the team said anything about having picked her to be their new captain. So B is one answer.</a:t>
            </a:r>
          </a:p>
          <a:p>
            <a:pPr fontAlgn="base"/>
            <a:r>
              <a:rPr lang="en-IN" sz="1200" b="0" i="1" u="none" strike="noStrike" kern="1200" dirty="0" smtClean="0">
                <a:solidFill>
                  <a:schemeClr val="tx1"/>
                </a:solidFill>
                <a:effectLst/>
                <a:latin typeface="+mn-lt"/>
                <a:ea typeface="+mn-ea"/>
                <a:cs typeface="+mn-cs"/>
              </a:rPr>
              <a:t>On-screen:</a:t>
            </a:r>
            <a:r>
              <a:rPr lang="en-IN" sz="1200" b="0" i="0" u="none" strike="noStrike" kern="1200" dirty="0" smtClean="0">
                <a:solidFill>
                  <a:schemeClr val="tx1"/>
                </a:solidFill>
                <a:effectLst/>
                <a:latin typeface="+mn-lt"/>
                <a:ea typeface="+mn-ea"/>
                <a:cs typeface="+mn-cs"/>
              </a:rPr>
              <a:t> Why is the woman surprised to learn that she has been chosen as the new team captain? Click on 2 answers. </a:t>
            </a:r>
          </a:p>
          <a:p>
            <a:pPr fontAlgn="base"/>
            <a:r>
              <a:rPr lang="en-IN" sz="1200" b="0" i="0" u="none" strike="noStrike" kern="1200" dirty="0" smtClean="0">
                <a:solidFill>
                  <a:schemeClr val="tx1"/>
                </a:solidFill>
                <a:effectLst/>
                <a:latin typeface="+mn-lt"/>
                <a:ea typeface="+mn-ea"/>
                <a:cs typeface="+mn-cs"/>
              </a:rPr>
              <a:t>She is not the best player on the team. </a:t>
            </a:r>
          </a:p>
          <a:p>
            <a:pPr fontAlgn="base"/>
            <a:r>
              <a:rPr lang="en-IN" sz="1200" b="0" i="0" u="none" strike="noStrike" kern="1200" dirty="0" smtClean="0">
                <a:solidFill>
                  <a:schemeClr val="tx1"/>
                </a:solidFill>
                <a:effectLst/>
                <a:latin typeface="+mn-lt"/>
                <a:ea typeface="+mn-ea"/>
                <a:cs typeface="+mn-cs"/>
              </a:rPr>
              <a:t>Her teammates did not tell her about the decision. </a:t>
            </a:r>
          </a:p>
          <a:p>
            <a:pPr fontAlgn="base"/>
            <a:r>
              <a:rPr lang="en-IN" sz="1200" b="0" i="0" u="none" strike="noStrike" kern="1200" dirty="0" smtClean="0">
                <a:solidFill>
                  <a:schemeClr val="tx1"/>
                </a:solidFill>
                <a:effectLst/>
                <a:latin typeface="+mn-lt"/>
                <a:ea typeface="+mn-ea"/>
                <a:cs typeface="+mn-cs"/>
              </a:rPr>
              <a:t>She does not have many friends on the team. </a:t>
            </a:r>
          </a:p>
          <a:p>
            <a:pPr fontAlgn="base"/>
            <a:r>
              <a:rPr lang="en-IN" sz="1200" b="0" i="0" u="none" strike="noStrike" kern="1200" dirty="0" smtClean="0">
                <a:solidFill>
                  <a:schemeClr val="tx1"/>
                </a:solidFill>
                <a:effectLst/>
                <a:latin typeface="+mn-lt"/>
                <a:ea typeface="+mn-ea"/>
                <a:cs typeface="+mn-cs"/>
              </a:rPr>
              <a:t>She has missed a lot of practices.</a:t>
            </a:r>
          </a:p>
          <a:p>
            <a:pPr fontAlgn="base"/>
            <a:r>
              <a:rPr lang="en-IN" sz="1200" b="0" i="0" u="none" strike="noStrike" kern="1200" dirty="0" smtClean="0">
                <a:solidFill>
                  <a:schemeClr val="tx1"/>
                </a:solidFill>
                <a:effectLst/>
                <a:latin typeface="+mn-lt"/>
                <a:ea typeface="+mn-ea"/>
                <a:cs typeface="+mn-cs"/>
              </a:rPr>
              <a:t> </a:t>
            </a:r>
          </a:p>
          <a:p>
            <a:pPr fontAlgn="base"/>
            <a:r>
              <a:rPr lang="en-IN" sz="1200" b="0" i="0" u="none" strike="noStrike" kern="1200" dirty="0" smtClean="0">
                <a:solidFill>
                  <a:schemeClr val="tx1"/>
                </a:solidFill>
                <a:effectLst/>
                <a:latin typeface="+mn-lt"/>
                <a:ea typeface="+mn-ea"/>
                <a:cs typeface="+mn-cs"/>
              </a:rPr>
              <a:t>The second answer is explained when the student says this:</a:t>
            </a:r>
          </a:p>
          <a:p>
            <a:pPr fontAlgn="base"/>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But Susan's a much better player than I am. I'm really surprised they didn't pick her.</a:t>
            </a:r>
          </a:p>
          <a:p>
            <a:pPr fontAlgn="base"/>
            <a:r>
              <a:rPr lang="en-IN" sz="1200" b="1" i="0" u="none" strike="noStrike" kern="1200" dirty="0" smtClean="0">
                <a:solidFill>
                  <a:schemeClr val="tx1"/>
                </a:solidFill>
                <a:effectLst/>
                <a:latin typeface="+mn-lt"/>
                <a:ea typeface="+mn-ea"/>
                <a:cs typeface="+mn-cs"/>
              </a:rPr>
              <a:t>MICHAEL:</a:t>
            </a:r>
            <a:r>
              <a:rPr lang="en-IN" sz="1200" b="0" i="0" u="none" strike="noStrike" kern="1200" dirty="0" smtClean="0">
                <a:solidFill>
                  <a:schemeClr val="tx1"/>
                </a:solidFill>
                <a:effectLst/>
                <a:latin typeface="+mn-lt"/>
                <a:ea typeface="+mn-ea"/>
                <a:cs typeface="+mn-cs"/>
              </a:rPr>
              <a:t/>
            </a:r>
            <a:br>
              <a:rPr lang="en-IN" sz="1200" b="0" i="0" u="none" strike="noStrike" kern="1200" dirty="0" smtClean="0">
                <a:solidFill>
                  <a:schemeClr val="tx1"/>
                </a:solidFill>
                <a:effectLst/>
                <a:latin typeface="+mn-lt"/>
                <a:ea typeface="+mn-ea"/>
                <a:cs typeface="+mn-cs"/>
              </a:rPr>
            </a:br>
            <a:r>
              <a:rPr lang="en-IN" sz="1200" b="0" i="0" u="none" strike="noStrike" kern="1200" dirty="0" smtClean="0">
                <a:solidFill>
                  <a:schemeClr val="tx1"/>
                </a:solidFill>
                <a:effectLst/>
                <a:latin typeface="+mn-lt"/>
                <a:ea typeface="+mn-ea"/>
                <a:cs typeface="+mn-cs"/>
              </a:rPr>
              <a:t>By saying someone else on the team is a better player that means that she is not the best player. So A is the other correct answer.</a:t>
            </a:r>
          </a:p>
          <a:p>
            <a:pPr fontAlgn="base"/>
            <a:r>
              <a:rPr lang="en-IN" sz="1200" b="0" i="1" u="none" strike="noStrike" kern="1200" dirty="0" smtClean="0">
                <a:solidFill>
                  <a:schemeClr val="tx1"/>
                </a:solidFill>
                <a:effectLst/>
                <a:latin typeface="+mn-lt"/>
                <a:ea typeface="+mn-ea"/>
                <a:cs typeface="+mn-cs"/>
              </a:rPr>
              <a:t>On-screen:</a:t>
            </a:r>
            <a:r>
              <a:rPr lang="en-IN" sz="1200" b="0" i="0" u="none" strike="noStrike" kern="1200" dirty="0" smtClean="0">
                <a:solidFill>
                  <a:schemeClr val="tx1"/>
                </a:solidFill>
                <a:effectLst/>
                <a:latin typeface="+mn-lt"/>
                <a:ea typeface="+mn-ea"/>
                <a:cs typeface="+mn-cs"/>
              </a:rPr>
              <a:t> Why is the woman surprised to learn that she has been chosen as the new team captain? Click on 2 answers. </a:t>
            </a:r>
          </a:p>
          <a:p>
            <a:pPr fontAlgn="base"/>
            <a:r>
              <a:rPr lang="en-IN" sz="1200" b="0" i="0" u="none" strike="noStrike" kern="1200" dirty="0" smtClean="0">
                <a:solidFill>
                  <a:schemeClr val="tx1"/>
                </a:solidFill>
                <a:effectLst/>
                <a:latin typeface="+mn-lt"/>
                <a:ea typeface="+mn-ea"/>
                <a:cs typeface="+mn-cs"/>
              </a:rPr>
              <a:t>She is not the best player on the team. </a:t>
            </a:r>
          </a:p>
          <a:p>
            <a:pPr fontAlgn="base"/>
            <a:r>
              <a:rPr lang="en-IN" sz="1200" b="0" i="0" u="none" strike="noStrike" kern="1200" dirty="0" smtClean="0">
                <a:solidFill>
                  <a:schemeClr val="tx1"/>
                </a:solidFill>
                <a:effectLst/>
                <a:latin typeface="+mn-lt"/>
                <a:ea typeface="+mn-ea"/>
                <a:cs typeface="+mn-cs"/>
              </a:rPr>
              <a:t>Her teammates did not tell her about the decision. </a:t>
            </a:r>
          </a:p>
          <a:p>
            <a:pPr fontAlgn="base"/>
            <a:r>
              <a:rPr lang="en-IN" sz="1200" b="0" i="0" u="none" strike="noStrike" kern="1200" dirty="0" smtClean="0">
                <a:solidFill>
                  <a:schemeClr val="tx1"/>
                </a:solidFill>
                <a:effectLst/>
                <a:latin typeface="+mn-lt"/>
                <a:ea typeface="+mn-ea"/>
                <a:cs typeface="+mn-cs"/>
              </a:rPr>
              <a:t>She does not have many friends on the team. </a:t>
            </a:r>
          </a:p>
          <a:p>
            <a:pPr fontAlgn="base"/>
            <a:r>
              <a:rPr lang="en-IN" sz="1200" b="0" i="0" u="none" strike="noStrike" kern="1200" dirty="0" smtClean="0">
                <a:solidFill>
                  <a:schemeClr val="tx1"/>
                </a:solidFill>
                <a:effectLst/>
                <a:latin typeface="+mn-lt"/>
                <a:ea typeface="+mn-ea"/>
                <a:cs typeface="+mn-cs"/>
              </a:rPr>
              <a:t>She has missed a lot of practices.</a:t>
            </a:r>
          </a:p>
          <a:p>
            <a:endParaRPr lang="en-IN" dirty="0"/>
          </a:p>
        </p:txBody>
      </p:sp>
      <p:sp>
        <p:nvSpPr>
          <p:cNvPr id="4" name="Slide Number Placeholder 3"/>
          <p:cNvSpPr>
            <a:spLocks noGrp="1"/>
          </p:cNvSpPr>
          <p:nvPr>
            <p:ph type="sldNum" sz="quarter" idx="10"/>
          </p:nvPr>
        </p:nvSpPr>
        <p:spPr/>
        <p:txBody>
          <a:bodyPr/>
          <a:lstStyle/>
          <a:p>
            <a:fld id="{A8C9FD4E-7FCD-4AF7-9882-2E17D479552D}" type="slidenum">
              <a:rPr lang="en-IN" smtClean="0"/>
              <a:t>36</a:t>
            </a:fld>
            <a:endParaRPr lang="en-IN" dirty="0"/>
          </a:p>
        </p:txBody>
      </p:sp>
    </p:spTree>
    <p:extLst>
      <p:ext uri="{BB962C8B-B14F-4D97-AF65-F5344CB8AC3E}">
        <p14:creationId xmlns:p14="http://schemas.microsoft.com/office/powerpoint/2010/main" val="2601401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dirty="0" smtClean="0">
                <a:solidFill>
                  <a:schemeClr val="tx1"/>
                </a:solidFill>
                <a:effectLst/>
                <a:latin typeface="+mn-lt"/>
                <a:ea typeface="+mn-ea"/>
                <a:cs typeface="+mn-cs"/>
              </a:rPr>
              <a:t>PROFESSOR:</a:t>
            </a:r>
            <a:r>
              <a:rPr lang="en-IN" dirty="0" smtClean="0"/>
              <a:t/>
            </a:r>
            <a:br>
              <a:rPr lang="en-IN" dirty="0" smtClean="0"/>
            </a:br>
            <a:r>
              <a:rPr lang="en-IN" sz="1200" b="0" i="0" u="none" strike="noStrike" kern="1200" dirty="0" smtClean="0">
                <a:solidFill>
                  <a:schemeClr val="tx1"/>
                </a:solidFill>
                <a:effectLst/>
                <a:latin typeface="+mn-lt"/>
                <a:ea typeface="+mn-ea"/>
                <a:cs typeface="+mn-cs"/>
              </a:rPr>
              <a:t>Um, so in The Moonstone, as I said, uh, Collins did much to establish the conventions of the detective genre. Uh, I'm not </a:t>
            </a:r>
            <a:r>
              <a:rPr lang="en-IN" sz="1200" b="0" i="0" u="none" strike="noStrike" kern="1200" dirty="0" err="1" smtClean="0">
                <a:solidFill>
                  <a:schemeClr val="tx1"/>
                </a:solidFill>
                <a:effectLst/>
                <a:latin typeface="+mn-lt"/>
                <a:ea typeface="+mn-ea"/>
                <a:cs typeface="+mn-cs"/>
              </a:rPr>
              <a:t>gonna</a:t>
            </a:r>
            <a:r>
              <a:rPr lang="en-IN" sz="1200" b="0" i="0" u="none" strike="noStrike" kern="1200" dirty="0" smtClean="0">
                <a:solidFill>
                  <a:schemeClr val="tx1"/>
                </a:solidFill>
                <a:effectLst/>
                <a:latin typeface="+mn-lt"/>
                <a:ea typeface="+mn-ea"/>
                <a:cs typeface="+mn-cs"/>
              </a:rPr>
              <a:t> go into the plot at length, but, you know, the basic setup is . . . um, there's this diamond of great uh . . of great value, uh, a country house, uh, the diamond mysteriously disappears in the middle of the night, um, the local police are brought in, in an attempt to solve the crime, and they mess it up completely, uh, and then the true hero of the book arrives. That's Sergeant Cuff.</a:t>
            </a:r>
            <a:r>
              <a:rPr lang="en-IN" dirty="0" smtClean="0"/>
              <a:t/>
            </a:r>
            <a:br>
              <a:rPr lang="en-IN" dirty="0" smtClean="0"/>
            </a:br>
            <a:r>
              <a:rPr lang="en-IN" sz="1200" b="0" i="0" u="none" strike="noStrike" kern="1200" dirty="0" smtClean="0">
                <a:solidFill>
                  <a:schemeClr val="tx1"/>
                </a:solidFill>
                <a:effectLst/>
                <a:latin typeface="+mn-lt"/>
                <a:ea typeface="+mn-ea"/>
                <a:cs typeface="+mn-cs"/>
              </a:rPr>
              <a:t>Now, Cuff, this extraordinarily important character um . . . well, let me try to give you a sense of who Sergeant Cuff is, by first describing the regular police. And uh this is the dynamic that you're going to see throughout the history of the detective novel, um, where you have the regular cops—who are well-meaning, but officious and </a:t>
            </a:r>
            <a:r>
              <a:rPr lang="en-IN" sz="1200" b="0" i="0" u="none" strike="noStrike" kern="1200" dirty="0" err="1" smtClean="0">
                <a:solidFill>
                  <a:schemeClr val="tx1"/>
                </a:solidFill>
                <a:effectLst/>
                <a:latin typeface="+mn-lt"/>
                <a:ea typeface="+mn-ea"/>
                <a:cs typeface="+mn-cs"/>
              </a:rPr>
              <a:t>bumblingly</a:t>
            </a:r>
            <a:r>
              <a:rPr lang="en-IN" sz="1200" b="0" i="0" u="none" strike="noStrike" kern="1200" dirty="0" smtClean="0">
                <a:solidFill>
                  <a:schemeClr val="tx1"/>
                </a:solidFill>
                <a:effectLst/>
                <a:latin typeface="+mn-lt"/>
                <a:ea typeface="+mn-ea"/>
                <a:cs typeface="+mn-cs"/>
              </a:rPr>
              <a:t> inept—and uh they are countered by a figure who's eccentric, analytical, brilliant, and . . . and able to solve the crime. So, uh first the regular police get called in to solve the mystery—Um, in this case, detective, uh, Superintendent </a:t>
            </a:r>
            <a:r>
              <a:rPr lang="en-IN" sz="1200" b="0" i="0" u="none" strike="noStrike" kern="1200" dirty="0" err="1" smtClean="0">
                <a:solidFill>
                  <a:schemeClr val="tx1"/>
                </a:solidFill>
                <a:effectLst/>
                <a:latin typeface="+mn-lt"/>
                <a:ea typeface="+mn-ea"/>
                <a:cs typeface="+mn-cs"/>
              </a:rPr>
              <a:t>Seegrave</a:t>
            </a:r>
            <a:r>
              <a:rPr lang="en-IN" sz="1200" b="0" i="0" u="none" strike="noStrike" kern="1200" dirty="0" smtClean="0">
                <a:solidFill>
                  <a:schemeClr val="tx1"/>
                </a:solidFill>
                <a:effectLst/>
                <a:latin typeface="+mn-lt"/>
                <a:ea typeface="+mn-ea"/>
                <a:cs typeface="+mn-cs"/>
              </a:rPr>
              <a:t>. When Superintendent </a:t>
            </a:r>
            <a:r>
              <a:rPr lang="en-IN" sz="1200" b="0" i="0" u="none" strike="noStrike" kern="1200" dirty="0" err="1" smtClean="0">
                <a:solidFill>
                  <a:schemeClr val="tx1"/>
                </a:solidFill>
                <a:effectLst/>
                <a:latin typeface="+mn-lt"/>
                <a:ea typeface="+mn-ea"/>
                <a:cs typeface="+mn-cs"/>
              </a:rPr>
              <a:t>Seegrave</a:t>
            </a:r>
            <a:r>
              <a:rPr lang="en-IN" sz="1200" b="0" i="0" u="none" strike="noStrike" kern="1200" dirty="0" smtClean="0">
                <a:solidFill>
                  <a:schemeClr val="tx1"/>
                </a:solidFill>
                <a:effectLst/>
                <a:latin typeface="+mn-lt"/>
                <a:ea typeface="+mn-ea"/>
                <a:cs typeface="+mn-cs"/>
              </a:rPr>
              <a:t> comes in, uh he orders his minions around, uh they bumble, and they actually make a mess of the investigation, uh which you'll see repeated—um, you'll see this pattern repeated, particularly in the Sherlock Holmes stories of a few years later where, uh, Inspector </a:t>
            </a:r>
            <a:r>
              <a:rPr lang="en-IN" sz="1200" b="0" i="0" u="none" strike="noStrike" kern="1200" dirty="0" err="1" smtClean="0">
                <a:solidFill>
                  <a:schemeClr val="tx1"/>
                </a:solidFill>
                <a:effectLst/>
                <a:latin typeface="+mn-lt"/>
                <a:ea typeface="+mn-ea"/>
                <a:cs typeface="+mn-cs"/>
              </a:rPr>
              <a:t>Lestrade</a:t>
            </a:r>
            <a:r>
              <a:rPr lang="en-IN" sz="1200" b="0" i="0" u="none" strike="noStrike" kern="1200" dirty="0" smtClean="0">
                <a:solidFill>
                  <a:schemeClr val="tx1"/>
                </a:solidFill>
                <a:effectLst/>
                <a:latin typeface="+mn-lt"/>
                <a:ea typeface="+mn-ea"/>
                <a:cs typeface="+mn-cs"/>
              </a:rPr>
              <a:t>, this well-meaning idiot, is always countered, uh, by Sherlock Holmes, who's a genius.</a:t>
            </a:r>
            <a:endParaRPr lang="en-IN" dirty="0"/>
          </a:p>
        </p:txBody>
      </p:sp>
      <p:sp>
        <p:nvSpPr>
          <p:cNvPr id="4" name="Slide Number Placeholder 3"/>
          <p:cNvSpPr>
            <a:spLocks noGrp="1"/>
          </p:cNvSpPr>
          <p:nvPr>
            <p:ph type="sldNum" sz="quarter" idx="10"/>
          </p:nvPr>
        </p:nvSpPr>
        <p:spPr/>
        <p:txBody>
          <a:bodyPr/>
          <a:lstStyle/>
          <a:p>
            <a:fld id="{A8C9FD4E-7FCD-4AF7-9882-2E17D479552D}" type="slidenum">
              <a:rPr lang="en-IN" smtClean="0"/>
              <a:t>40</a:t>
            </a:fld>
            <a:endParaRPr lang="en-IN" dirty="0"/>
          </a:p>
        </p:txBody>
      </p:sp>
    </p:spTree>
    <p:extLst>
      <p:ext uri="{BB962C8B-B14F-4D97-AF65-F5344CB8AC3E}">
        <p14:creationId xmlns:p14="http://schemas.microsoft.com/office/powerpoint/2010/main" val="3205320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In listening </a:t>
            </a:r>
            <a:r>
              <a:rPr lang="en-IN" dirty="0" err="1" smtClean="0"/>
              <a:t>content,there</a:t>
            </a:r>
            <a:r>
              <a:rPr lang="en-IN" baseline="0" dirty="0" smtClean="0"/>
              <a:t> will always be a gist content question or a gist purpose question but not both</a:t>
            </a:r>
            <a:endParaRPr lang="en-IN" dirty="0"/>
          </a:p>
        </p:txBody>
      </p:sp>
      <p:sp>
        <p:nvSpPr>
          <p:cNvPr id="4" name="Slide Number Placeholder 3"/>
          <p:cNvSpPr>
            <a:spLocks noGrp="1"/>
          </p:cNvSpPr>
          <p:nvPr>
            <p:ph type="sldNum" sz="quarter" idx="10"/>
          </p:nvPr>
        </p:nvSpPr>
        <p:spPr/>
        <p:txBody>
          <a:bodyPr/>
          <a:lstStyle/>
          <a:p>
            <a:fld id="{A8C9FD4E-7FCD-4AF7-9882-2E17D479552D}" type="slidenum">
              <a:rPr lang="en-IN" smtClean="0"/>
              <a:t>5</a:t>
            </a:fld>
            <a:endParaRPr lang="en-IN"/>
          </a:p>
        </p:txBody>
      </p:sp>
    </p:spTree>
    <p:extLst>
      <p:ext uri="{BB962C8B-B14F-4D97-AF65-F5344CB8AC3E}">
        <p14:creationId xmlns:p14="http://schemas.microsoft.com/office/powerpoint/2010/main" val="2278103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dirty="0" smtClean="0">
                <a:solidFill>
                  <a:schemeClr val="tx1"/>
                </a:solidFill>
                <a:effectLst/>
                <a:latin typeface="+mn-lt"/>
                <a:ea typeface="+mn-ea"/>
                <a:cs typeface="+mn-cs"/>
              </a:rPr>
              <a:t>NARRATOR:</a:t>
            </a:r>
            <a:r>
              <a:rPr lang="en-IN" dirty="0" smtClean="0"/>
              <a:t/>
            </a:r>
            <a:br>
              <a:rPr lang="en-IN" dirty="0" smtClean="0"/>
            </a:br>
            <a:r>
              <a:rPr lang="en-IN" sz="1200" b="0" i="0" u="none" strike="noStrike" kern="1200" dirty="0" smtClean="0">
                <a:solidFill>
                  <a:schemeClr val="tx1"/>
                </a:solidFill>
                <a:effectLst/>
                <a:latin typeface="+mn-lt"/>
                <a:ea typeface="+mn-ea"/>
                <a:cs typeface="+mn-cs"/>
              </a:rPr>
              <a:t>What does the professor imply when he says this: </a:t>
            </a:r>
            <a:r>
              <a:rPr lang="en-IN" dirty="0" smtClean="0"/>
              <a:t/>
            </a:r>
            <a:br>
              <a:rPr lang="en-IN" dirty="0" smtClean="0"/>
            </a:br>
            <a:r>
              <a:rPr lang="en-IN" sz="1200" b="1" i="0" u="none" strike="noStrike" kern="1200" dirty="0" smtClean="0">
                <a:solidFill>
                  <a:schemeClr val="tx1"/>
                </a:solidFill>
                <a:effectLst/>
                <a:latin typeface="+mn-lt"/>
                <a:ea typeface="+mn-ea"/>
                <a:cs typeface="+mn-cs"/>
              </a:rPr>
              <a:t>PROFESSOR:</a:t>
            </a:r>
            <a:r>
              <a:rPr lang="en-IN" dirty="0" smtClean="0"/>
              <a:t/>
            </a:r>
            <a:br>
              <a:rPr lang="en-IN" dirty="0" smtClean="0"/>
            </a:br>
            <a:r>
              <a:rPr lang="en-IN" sz="1200" b="0" i="0" u="none" strike="noStrike" kern="1200" dirty="0" smtClean="0">
                <a:solidFill>
                  <a:schemeClr val="tx1"/>
                </a:solidFill>
                <a:effectLst/>
                <a:latin typeface="+mn-lt"/>
                <a:ea typeface="+mn-ea"/>
                <a:cs typeface="+mn-cs"/>
              </a:rPr>
              <a:t>Well, let me try to give you a sense of who Sergeant Cuff is, by first describing the regular police.</a:t>
            </a:r>
          </a:p>
          <a:p>
            <a:r>
              <a:rPr lang="en-IN" sz="1200" b="0" i="0" u="none" strike="noStrike" kern="1200" dirty="0" smtClean="0">
                <a:solidFill>
                  <a:schemeClr val="tx1"/>
                </a:solidFill>
                <a:effectLst/>
                <a:latin typeface="+mn-lt"/>
                <a:ea typeface="+mn-ea"/>
                <a:cs typeface="+mn-cs"/>
              </a:rPr>
              <a:t>We can see that this is an inference question because it uses the word "imply" and asks the listener to understand the meaning of something that is not directly stated by the professor.</a:t>
            </a:r>
            <a:endParaRPr lang="en-IN" dirty="0"/>
          </a:p>
        </p:txBody>
      </p:sp>
      <p:sp>
        <p:nvSpPr>
          <p:cNvPr id="4" name="Slide Number Placeholder 3"/>
          <p:cNvSpPr>
            <a:spLocks noGrp="1"/>
          </p:cNvSpPr>
          <p:nvPr>
            <p:ph type="sldNum" sz="quarter" idx="10"/>
          </p:nvPr>
        </p:nvSpPr>
        <p:spPr/>
        <p:txBody>
          <a:bodyPr/>
          <a:lstStyle/>
          <a:p>
            <a:fld id="{A8C9FD4E-7FCD-4AF7-9882-2E17D479552D}" type="slidenum">
              <a:rPr lang="en-IN" smtClean="0"/>
              <a:t>41</a:t>
            </a:fld>
            <a:endParaRPr lang="en-IN" dirty="0"/>
          </a:p>
        </p:txBody>
      </p:sp>
    </p:spTree>
    <p:extLst>
      <p:ext uri="{BB962C8B-B14F-4D97-AF65-F5344CB8AC3E}">
        <p14:creationId xmlns:p14="http://schemas.microsoft.com/office/powerpoint/2010/main" val="317610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200" b="0" i="1" u="none" strike="noStrike" kern="1200" dirty="0" smtClean="0">
                <a:solidFill>
                  <a:schemeClr val="tx1"/>
                </a:solidFill>
                <a:effectLst/>
                <a:latin typeface="+mn-lt"/>
                <a:ea typeface="+mn-ea"/>
                <a:cs typeface="+mn-cs"/>
              </a:rPr>
              <a:t>Michael: </a:t>
            </a:r>
            <a:r>
              <a:rPr lang="en-IN" sz="1200" b="0" i="0" u="none" strike="noStrike" kern="1200" dirty="0" smtClean="0">
                <a:solidFill>
                  <a:schemeClr val="tx1"/>
                </a:solidFill>
                <a:effectLst/>
                <a:latin typeface="+mn-lt"/>
                <a:ea typeface="+mn-ea"/>
                <a:cs typeface="+mn-cs"/>
              </a:rPr>
              <a:t>Here's a tip for improving your listening skills:</a:t>
            </a:r>
            <a:br>
              <a:rPr lang="en-IN" sz="1200" b="0" i="0" u="none" strike="noStrike" kern="1200" dirty="0" smtClean="0">
                <a:solidFill>
                  <a:schemeClr val="tx1"/>
                </a:solidFill>
                <a:effectLst/>
                <a:latin typeface="+mn-lt"/>
                <a:ea typeface="+mn-ea"/>
                <a:cs typeface="+mn-cs"/>
              </a:rPr>
            </a:br>
            <a:r>
              <a:rPr lang="en-IN" sz="1200" b="0" i="0" u="none" strike="noStrike" kern="1200" dirty="0" smtClean="0">
                <a:solidFill>
                  <a:schemeClr val="tx1"/>
                </a:solidFill>
                <a:effectLst/>
                <a:latin typeface="+mn-lt"/>
                <a:ea typeface="+mn-ea"/>
                <a:cs typeface="+mn-cs"/>
              </a:rPr>
              <a:t>Listen to recordings of two speakers with different viewpoints about the same topic. What words do the speakers use to support their ideas? Are the words mainly positive or negative? Then look at how they imply positive or negative ideas without saying them directly.</a:t>
            </a:r>
          </a:p>
          <a:p>
            <a:pPr fontAlgn="base"/>
            <a:r>
              <a:rPr lang="en-IN" sz="1200" b="0" i="1" u="none" strike="noStrike" kern="1200" dirty="0" smtClean="0">
                <a:solidFill>
                  <a:schemeClr val="tx1"/>
                </a:solidFill>
                <a:effectLst/>
                <a:latin typeface="+mn-lt"/>
                <a:ea typeface="+mn-ea"/>
                <a:cs typeface="+mn-cs"/>
              </a:rPr>
              <a:t>On-screen: </a:t>
            </a:r>
            <a:r>
              <a:rPr lang="en-IN" sz="1200" b="0" i="0" u="none" strike="noStrike" kern="1200" dirty="0" smtClean="0">
                <a:solidFill>
                  <a:schemeClr val="tx1"/>
                </a:solidFill>
                <a:effectLst/>
                <a:latin typeface="+mn-lt"/>
                <a:ea typeface="+mn-ea"/>
                <a:cs typeface="+mn-cs"/>
              </a:rPr>
              <a:t>Skill Building Tip – Listen for Inferences</a:t>
            </a:r>
          </a:p>
          <a:p>
            <a:pPr fontAlgn="base"/>
            <a:r>
              <a:rPr lang="en-IN" sz="1200" b="0" i="0" u="none" strike="noStrike" kern="1200" dirty="0" smtClean="0">
                <a:solidFill>
                  <a:schemeClr val="tx1"/>
                </a:solidFill>
                <a:effectLst/>
                <a:latin typeface="+mn-lt"/>
                <a:ea typeface="+mn-ea"/>
                <a:cs typeface="+mn-cs"/>
              </a:rPr>
              <a:t>Are the words positive or negative?</a:t>
            </a:r>
            <a:br>
              <a:rPr lang="en-IN" sz="1200" b="0" i="0" u="none" strike="noStrike" kern="1200" dirty="0" smtClean="0">
                <a:solidFill>
                  <a:schemeClr val="tx1"/>
                </a:solidFill>
                <a:effectLst/>
                <a:latin typeface="+mn-lt"/>
                <a:ea typeface="+mn-ea"/>
                <a:cs typeface="+mn-cs"/>
              </a:rPr>
            </a:br>
            <a:r>
              <a:rPr lang="en-IN" sz="1200" b="0" i="0" u="none" strike="noStrike" kern="1200" dirty="0" smtClean="0">
                <a:solidFill>
                  <a:schemeClr val="tx1"/>
                </a:solidFill>
                <a:effectLst/>
                <a:latin typeface="+mn-lt"/>
                <a:ea typeface="+mn-ea"/>
                <a:cs typeface="+mn-cs"/>
              </a:rPr>
              <a:t>How do they </a:t>
            </a:r>
            <a:r>
              <a:rPr lang="en-IN" sz="1200" b="1" i="1" u="none" strike="noStrike" kern="1200" dirty="0" smtClean="0">
                <a:solidFill>
                  <a:schemeClr val="tx1"/>
                </a:solidFill>
                <a:effectLst/>
                <a:latin typeface="+mn-lt"/>
                <a:ea typeface="+mn-ea"/>
                <a:cs typeface="+mn-cs"/>
              </a:rPr>
              <a:t>imply</a:t>
            </a:r>
            <a:r>
              <a:rPr lang="en-IN" sz="1200" b="0" i="0" u="none" strike="noStrike" kern="1200" dirty="0" smtClean="0">
                <a:solidFill>
                  <a:schemeClr val="tx1"/>
                </a:solidFill>
                <a:effectLst/>
                <a:latin typeface="+mn-lt"/>
                <a:ea typeface="+mn-ea"/>
                <a:cs typeface="+mn-cs"/>
              </a:rPr>
              <a:t> positive or negative ideas?</a:t>
            </a:r>
          </a:p>
        </p:txBody>
      </p:sp>
      <p:sp>
        <p:nvSpPr>
          <p:cNvPr id="4" name="Slide Number Placeholder 3"/>
          <p:cNvSpPr>
            <a:spLocks noGrp="1"/>
          </p:cNvSpPr>
          <p:nvPr>
            <p:ph type="sldNum" sz="quarter" idx="10"/>
          </p:nvPr>
        </p:nvSpPr>
        <p:spPr/>
        <p:txBody>
          <a:bodyPr/>
          <a:lstStyle/>
          <a:p>
            <a:fld id="{A8C9FD4E-7FCD-4AF7-9882-2E17D479552D}" type="slidenum">
              <a:rPr lang="en-IN" smtClean="0"/>
              <a:t>42</a:t>
            </a:fld>
            <a:endParaRPr lang="en-IN" dirty="0"/>
          </a:p>
        </p:txBody>
      </p:sp>
    </p:spTree>
    <p:extLst>
      <p:ext uri="{BB962C8B-B14F-4D97-AF65-F5344CB8AC3E}">
        <p14:creationId xmlns:p14="http://schemas.microsoft.com/office/powerpoint/2010/main" val="284550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dirty="0" smtClean="0"/>
              <a:t>Audio clip -</a:t>
            </a:r>
            <a:r>
              <a:rPr lang="en-IN" sz="1200" b="1" i="0" u="none" strike="noStrike" kern="1200" dirty="0" smtClean="0">
                <a:solidFill>
                  <a:schemeClr val="tx1"/>
                </a:solidFill>
                <a:effectLst/>
                <a:latin typeface="+mn-lt"/>
                <a:ea typeface="+mn-ea"/>
                <a:cs typeface="+mn-cs"/>
              </a:rPr>
              <a:t>ALE COACH: </a:t>
            </a:r>
            <a:r>
              <a:rPr lang="en-IN" sz="1200" b="0" i="0" u="none" strike="noStrike" kern="1200" dirty="0" smtClean="0">
                <a:solidFill>
                  <a:schemeClr val="tx1"/>
                </a:solidFill>
                <a:effectLst/>
                <a:latin typeface="+mn-lt"/>
                <a:ea typeface="+mn-ea"/>
                <a:cs typeface="+mn-cs"/>
              </a:rPr>
              <a:t>Hi, Elizabeth. </a:t>
            </a:r>
            <a:br>
              <a:rPr lang="en-IN" sz="1200" b="0" i="0" u="none" strike="noStrike" kern="1200" dirty="0" smtClean="0">
                <a:solidFill>
                  <a:schemeClr val="tx1"/>
                </a:solidFill>
                <a:effectLst/>
                <a:latin typeface="+mn-lt"/>
                <a:ea typeface="+mn-ea"/>
                <a:cs typeface="+mn-cs"/>
              </a:rPr>
            </a:br>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 Hey, Coach. I just thought I’d stop by to see what I missed while I was gone. </a:t>
            </a:r>
            <a:br>
              <a:rPr lang="en-IN" sz="1200" b="0" i="0" u="none" strike="noStrike" kern="1200" dirty="0" smtClean="0">
                <a:solidFill>
                  <a:schemeClr val="tx1"/>
                </a:solidFill>
                <a:effectLst/>
                <a:latin typeface="+mn-lt"/>
                <a:ea typeface="+mn-ea"/>
                <a:cs typeface="+mn-cs"/>
              </a:rPr>
            </a:br>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Well, we’ve been working real hard on our plan for the next game . . . I’ve asked Susan to go over it with you before practice this afternoon, so you’ll know what we’re doing. </a:t>
            </a:r>
            <a:br>
              <a:rPr lang="en-IN" sz="1200" b="0" i="0" u="none" strike="noStrike" kern="1200" dirty="0" smtClean="0">
                <a:solidFill>
                  <a:schemeClr val="tx1"/>
                </a:solidFill>
                <a:effectLst/>
                <a:latin typeface="+mn-lt"/>
                <a:ea typeface="+mn-ea"/>
                <a:cs typeface="+mn-cs"/>
              </a:rPr>
            </a:br>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 Okay.</a:t>
            </a:r>
            <a:br>
              <a:rPr lang="en-IN" sz="1200" b="0" i="0" u="none" strike="noStrike" kern="1200" dirty="0" smtClean="0">
                <a:solidFill>
                  <a:schemeClr val="tx1"/>
                </a:solidFill>
                <a:effectLst/>
                <a:latin typeface="+mn-lt"/>
                <a:ea typeface="+mn-ea"/>
                <a:cs typeface="+mn-cs"/>
              </a:rPr>
            </a:br>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By the way, how did your brother’s wedding go? </a:t>
            </a:r>
            <a:br>
              <a:rPr lang="en-IN" sz="1200" b="0" i="0" u="none" strike="noStrike" kern="1200" dirty="0" smtClean="0">
                <a:solidFill>
                  <a:schemeClr val="tx1"/>
                </a:solidFill>
                <a:effectLst/>
                <a:latin typeface="+mn-lt"/>
                <a:ea typeface="+mn-ea"/>
                <a:cs typeface="+mn-cs"/>
              </a:rPr>
            </a:br>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 Oh, it was beautiful. And the whole family was there. I saw aunts and uncles and cousins I hadn’t seen in years. </a:t>
            </a:r>
            <a:br>
              <a:rPr lang="en-IN" sz="1200" b="0" i="0" u="none" strike="noStrike" kern="1200" dirty="0" smtClean="0">
                <a:solidFill>
                  <a:schemeClr val="tx1"/>
                </a:solidFill>
                <a:effectLst/>
                <a:latin typeface="+mn-lt"/>
                <a:ea typeface="+mn-ea"/>
                <a:cs typeface="+mn-cs"/>
              </a:rPr>
            </a:br>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So it was worth the trip. </a:t>
            </a:r>
            <a:br>
              <a:rPr lang="en-IN" sz="1200" b="0" i="0" u="none" strike="noStrike" kern="1200" dirty="0" smtClean="0">
                <a:solidFill>
                  <a:schemeClr val="tx1"/>
                </a:solidFill>
                <a:effectLst/>
                <a:latin typeface="+mn-lt"/>
                <a:ea typeface="+mn-ea"/>
                <a:cs typeface="+mn-cs"/>
              </a:rPr>
            </a:br>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 Oh definitely. I’m sorry I had to miss practice, though. I feel bad about that. </a:t>
            </a:r>
            <a:br>
              <a:rPr lang="en-IN" sz="1200" b="0" i="0" u="none" strike="noStrike" kern="1200" dirty="0" smtClean="0">
                <a:solidFill>
                  <a:schemeClr val="tx1"/>
                </a:solidFill>
                <a:effectLst/>
                <a:latin typeface="+mn-lt"/>
                <a:ea typeface="+mn-ea"/>
                <a:cs typeface="+mn-cs"/>
              </a:rPr>
            </a:br>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Family’s very important. </a:t>
            </a:r>
            <a:br>
              <a:rPr lang="en-IN" sz="1200" b="0" i="0" u="none" strike="noStrike" kern="1200" dirty="0" smtClean="0">
                <a:solidFill>
                  <a:schemeClr val="tx1"/>
                </a:solidFill>
                <a:effectLst/>
                <a:latin typeface="+mn-lt"/>
                <a:ea typeface="+mn-ea"/>
                <a:cs typeface="+mn-cs"/>
              </a:rPr>
            </a:br>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 Yep. Okay, I guess I’ll see you this afternoon at practice, then.</a:t>
            </a:r>
            <a:br>
              <a:rPr lang="en-IN" sz="1200" b="0" i="0" u="none" strike="noStrike" kern="1200" dirty="0" smtClean="0">
                <a:solidFill>
                  <a:schemeClr val="tx1"/>
                </a:solidFill>
                <a:effectLst/>
                <a:latin typeface="+mn-lt"/>
                <a:ea typeface="+mn-ea"/>
                <a:cs typeface="+mn-cs"/>
              </a:rPr>
            </a:br>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Just a minute. There are a couple of other things I need to tell you. </a:t>
            </a:r>
            <a:br>
              <a:rPr lang="en-IN" sz="1200" b="0" i="0" u="none" strike="noStrike" kern="1200" dirty="0" smtClean="0">
                <a:solidFill>
                  <a:schemeClr val="tx1"/>
                </a:solidFill>
                <a:effectLst/>
                <a:latin typeface="+mn-lt"/>
                <a:ea typeface="+mn-ea"/>
                <a:cs typeface="+mn-cs"/>
              </a:rPr>
            </a:br>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 Oh, okay. </a:t>
            </a:r>
            <a:br>
              <a:rPr lang="en-IN" sz="1200" b="0" i="0" u="none" strike="noStrike" kern="1200" dirty="0" smtClean="0">
                <a:solidFill>
                  <a:schemeClr val="tx1"/>
                </a:solidFill>
                <a:effectLst/>
                <a:latin typeface="+mn-lt"/>
                <a:ea typeface="+mn-ea"/>
                <a:cs typeface="+mn-cs"/>
              </a:rPr>
            </a:br>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Uh . . . First, everybody’s getting a new team jacket. </a:t>
            </a:r>
            <a:br>
              <a:rPr lang="en-IN" sz="1200" b="0" i="0" u="none" strike="noStrike" kern="1200" dirty="0" smtClean="0">
                <a:solidFill>
                  <a:schemeClr val="tx1"/>
                </a:solidFill>
                <a:effectLst/>
                <a:latin typeface="+mn-lt"/>
                <a:ea typeface="+mn-ea"/>
                <a:cs typeface="+mn-cs"/>
              </a:rPr>
            </a:br>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 Wow. How did that happen? </a:t>
            </a:r>
            <a:br>
              <a:rPr lang="en-IN" sz="1200" b="0" i="0" u="none" strike="noStrike" kern="1200" dirty="0" smtClean="0">
                <a:solidFill>
                  <a:schemeClr val="tx1"/>
                </a:solidFill>
                <a:effectLst/>
                <a:latin typeface="+mn-lt"/>
                <a:ea typeface="+mn-ea"/>
                <a:cs typeface="+mn-cs"/>
              </a:rPr>
            </a:br>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A woman who played here about 20, 25 years ago came through town a few weeks ago and saw a game, and said she wanted to do something for the team, so . . . </a:t>
            </a:r>
            <a:br>
              <a:rPr lang="en-IN" sz="1200" b="0" i="0" u="none" strike="noStrike" kern="1200" dirty="0" smtClean="0">
                <a:solidFill>
                  <a:schemeClr val="tx1"/>
                </a:solidFill>
                <a:effectLst/>
                <a:latin typeface="+mn-lt"/>
                <a:ea typeface="+mn-ea"/>
                <a:cs typeface="+mn-cs"/>
              </a:rPr>
            </a:br>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 So she’s buying us new jackets? </a:t>
            </a:r>
            <a:br>
              <a:rPr lang="en-IN" sz="1200" b="0" i="0" u="none" strike="noStrike" kern="1200" dirty="0" smtClean="0">
                <a:solidFill>
                  <a:schemeClr val="tx1"/>
                </a:solidFill>
                <a:effectLst/>
                <a:latin typeface="+mn-lt"/>
                <a:ea typeface="+mn-ea"/>
                <a:cs typeface="+mn-cs"/>
              </a:rPr>
            </a:br>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Yep. </a:t>
            </a:r>
            <a:br>
              <a:rPr lang="en-IN" sz="1200" b="0" i="0" u="none" strike="noStrike" kern="1200" dirty="0" smtClean="0">
                <a:solidFill>
                  <a:schemeClr val="tx1"/>
                </a:solidFill>
                <a:effectLst/>
                <a:latin typeface="+mn-lt"/>
                <a:ea typeface="+mn-ea"/>
                <a:cs typeface="+mn-cs"/>
              </a:rPr>
            </a:br>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 Wow, that’s really nice of her.</a:t>
            </a:r>
          </a:p>
          <a:p>
            <a:pPr fontAlgn="base"/>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Yes, it is. It’s great that former players still care so much about our school and our basketball program . . . Anyway you need to fill out an order form. I’ll give it to you now, and you can bring it back this afternoon. I’ve got the forms from the other players, so as soon as I get yours we can order. Maybe we’ll have the jackets by the next game.</a:t>
            </a:r>
          </a:p>
          <a:p>
            <a:pPr fontAlgn="base"/>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 OK.</a:t>
            </a:r>
          </a:p>
          <a:p>
            <a:pPr fontAlgn="base"/>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Great. And the next thing is, you know Mary’s transferring to another college next week, so we’ll need someone to take over her role as captain for the second half of the season. And the other players unanimously picked you to take over as captain when Mary leaves.</a:t>
            </a:r>
          </a:p>
          <a:p>
            <a:pPr fontAlgn="base"/>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 Wow. I saw everybody this morning, and nobody said a word.</a:t>
            </a:r>
          </a:p>
          <a:p>
            <a:pPr fontAlgn="base"/>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They wanted me to tell you. So, do you accept?</a:t>
            </a:r>
          </a:p>
          <a:p>
            <a:pPr fontAlgn="base"/>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 Of course!</a:t>
            </a:r>
          </a:p>
          <a:p>
            <a:endParaRPr lang="en-IN" dirty="0"/>
          </a:p>
        </p:txBody>
      </p:sp>
      <p:sp>
        <p:nvSpPr>
          <p:cNvPr id="4" name="Slide Number Placeholder 3"/>
          <p:cNvSpPr>
            <a:spLocks noGrp="1"/>
          </p:cNvSpPr>
          <p:nvPr>
            <p:ph type="sldNum" sz="quarter" idx="10"/>
          </p:nvPr>
        </p:nvSpPr>
        <p:spPr/>
        <p:txBody>
          <a:bodyPr/>
          <a:lstStyle/>
          <a:p>
            <a:fld id="{A8C9FD4E-7FCD-4AF7-9882-2E17D479552D}" type="slidenum">
              <a:rPr lang="en-IN" smtClean="0"/>
              <a:t>7</a:t>
            </a:fld>
            <a:endParaRPr lang="en-IN"/>
          </a:p>
        </p:txBody>
      </p:sp>
    </p:spTree>
    <p:extLst>
      <p:ext uri="{BB962C8B-B14F-4D97-AF65-F5344CB8AC3E}">
        <p14:creationId xmlns:p14="http://schemas.microsoft.com/office/powerpoint/2010/main" val="1222853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I just thought I’d stop by to see what I missed while I was gone.</a:t>
            </a:r>
            <a:endParaRPr lang="en-IN" dirty="0"/>
          </a:p>
        </p:txBody>
      </p:sp>
      <p:sp>
        <p:nvSpPr>
          <p:cNvPr id="4" name="Slide Number Placeholder 3"/>
          <p:cNvSpPr>
            <a:spLocks noGrp="1"/>
          </p:cNvSpPr>
          <p:nvPr>
            <p:ph type="sldNum" sz="quarter" idx="10"/>
          </p:nvPr>
        </p:nvSpPr>
        <p:spPr/>
        <p:txBody>
          <a:bodyPr/>
          <a:lstStyle/>
          <a:p>
            <a:fld id="{A8C9FD4E-7FCD-4AF7-9882-2E17D479552D}" type="slidenum">
              <a:rPr lang="en-IN" smtClean="0"/>
              <a:t>8</a:t>
            </a:fld>
            <a:endParaRPr lang="en-IN" dirty="0"/>
          </a:p>
        </p:txBody>
      </p:sp>
    </p:spTree>
    <p:extLst>
      <p:ext uri="{BB962C8B-B14F-4D97-AF65-F5344CB8AC3E}">
        <p14:creationId xmlns:p14="http://schemas.microsoft.com/office/powerpoint/2010/main" val="3067584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Practice tips : First practice listening to short lectures with familiar topics and then move on to long lectures with unfamiliar topic</a:t>
            </a:r>
            <a:r>
              <a:rPr lang="en-IN" dirty="0" smtClean="0"/>
              <a:t>.</a:t>
            </a:r>
            <a:r>
              <a:rPr lang="en-IN" sz="1200" b="0" i="0" u="none" strike="noStrike" kern="1200" dirty="0" smtClean="0">
                <a:solidFill>
                  <a:schemeClr val="tx1"/>
                </a:solidFill>
                <a:effectLst/>
                <a:latin typeface="+mn-lt"/>
                <a:ea typeface="+mn-ea"/>
                <a:cs typeface="+mn-cs"/>
              </a:rPr>
              <a:t> Listen to academic lectures in English as much as possible. Be sure to listen to lectures in various subject areas: science, social science, business, arts, literature. You can search online for universities that post their lectures for free. Start with short lectures on topics you are familiar with, then build up to longer ones on topics that are not familiar to you. Listen to the same lecture multiple times if you need to. </a:t>
            </a:r>
            <a:endParaRPr lang="en-IN" dirty="0"/>
          </a:p>
        </p:txBody>
      </p:sp>
      <p:sp>
        <p:nvSpPr>
          <p:cNvPr id="4" name="Slide Number Placeholder 3"/>
          <p:cNvSpPr>
            <a:spLocks noGrp="1"/>
          </p:cNvSpPr>
          <p:nvPr>
            <p:ph type="sldNum" sz="quarter" idx="10"/>
          </p:nvPr>
        </p:nvSpPr>
        <p:spPr/>
        <p:txBody>
          <a:bodyPr/>
          <a:lstStyle/>
          <a:p>
            <a:fld id="{A8C9FD4E-7FCD-4AF7-9882-2E17D479552D}" type="slidenum">
              <a:rPr lang="en-IN" smtClean="0"/>
              <a:t>9</a:t>
            </a:fld>
            <a:endParaRPr lang="en-IN"/>
          </a:p>
        </p:txBody>
      </p:sp>
    </p:spTree>
    <p:extLst>
      <p:ext uri="{BB962C8B-B14F-4D97-AF65-F5344CB8AC3E}">
        <p14:creationId xmlns:p14="http://schemas.microsoft.com/office/powerpoint/2010/main" val="4155456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Specific question</a:t>
            </a:r>
            <a:endParaRPr lang="en-IN" dirty="0"/>
          </a:p>
        </p:txBody>
      </p:sp>
      <p:sp>
        <p:nvSpPr>
          <p:cNvPr id="4" name="Slide Number Placeholder 3"/>
          <p:cNvSpPr>
            <a:spLocks noGrp="1"/>
          </p:cNvSpPr>
          <p:nvPr>
            <p:ph type="sldNum" sz="quarter" idx="10"/>
          </p:nvPr>
        </p:nvSpPr>
        <p:spPr/>
        <p:txBody>
          <a:bodyPr/>
          <a:lstStyle/>
          <a:p>
            <a:fld id="{A8C9FD4E-7FCD-4AF7-9882-2E17D479552D}" type="slidenum">
              <a:rPr lang="en-IN" smtClean="0"/>
              <a:t>10</a:t>
            </a:fld>
            <a:endParaRPr lang="en-IN"/>
          </a:p>
        </p:txBody>
      </p:sp>
    </p:spTree>
    <p:extLst>
      <p:ext uri="{BB962C8B-B14F-4D97-AF65-F5344CB8AC3E}">
        <p14:creationId xmlns:p14="http://schemas.microsoft.com/office/powerpoint/2010/main" val="3637276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smtClean="0">
                <a:solidFill>
                  <a:schemeClr val="tx1"/>
                </a:solidFill>
                <a:effectLst/>
                <a:latin typeface="+mn-lt"/>
                <a:ea typeface="+mn-ea"/>
                <a:cs typeface="+mn-cs"/>
              </a:rPr>
              <a:t>Detail questions will always ask about an important conceptual detail. You will not be expected to memorize trivial details, such as whether something happened in 1977 or 1978. </a:t>
            </a:r>
            <a:r>
              <a:rPr lang="en-IN" dirty="0" smtClean="0"/>
              <a:t/>
            </a:r>
            <a:br>
              <a:rPr lang="en-IN" dirty="0" smtClean="0"/>
            </a:br>
            <a:r>
              <a:rPr lang="en-IN" sz="1200" b="0" i="0" u="none" strike="noStrike" kern="1200" dirty="0" smtClean="0">
                <a:solidFill>
                  <a:schemeClr val="tx1"/>
                </a:solidFill>
                <a:effectLst/>
                <a:latin typeface="+mn-lt"/>
                <a:ea typeface="+mn-ea"/>
                <a:cs typeface="+mn-cs"/>
              </a:rPr>
              <a:t>The answer to a Detail question will always be explicitly stated in the listening conversation or lecture.</a:t>
            </a:r>
            <a:endParaRPr lang="en-IN" dirty="0"/>
          </a:p>
        </p:txBody>
      </p:sp>
      <p:sp>
        <p:nvSpPr>
          <p:cNvPr id="4" name="Slide Number Placeholder 3"/>
          <p:cNvSpPr>
            <a:spLocks noGrp="1"/>
          </p:cNvSpPr>
          <p:nvPr>
            <p:ph type="sldNum" sz="quarter" idx="10"/>
          </p:nvPr>
        </p:nvSpPr>
        <p:spPr/>
        <p:txBody>
          <a:bodyPr/>
          <a:lstStyle/>
          <a:p>
            <a:fld id="{A8C9FD4E-7FCD-4AF7-9882-2E17D479552D}" type="slidenum">
              <a:rPr lang="en-IN" smtClean="0"/>
              <a:t>11</a:t>
            </a:fld>
            <a:endParaRPr lang="en-IN" dirty="0"/>
          </a:p>
        </p:txBody>
      </p:sp>
    </p:spTree>
    <p:extLst>
      <p:ext uri="{BB962C8B-B14F-4D97-AF65-F5344CB8AC3E}">
        <p14:creationId xmlns:p14="http://schemas.microsoft.com/office/powerpoint/2010/main" val="2810237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Okay, I guess I'll see you this afternoon at practice, then.</a:t>
            </a:r>
            <a:r>
              <a:rPr lang="en-IN" dirty="0" smtClean="0"/>
              <a:t/>
            </a:r>
            <a:br>
              <a:rPr lang="en-IN" dirty="0" smtClean="0"/>
            </a:br>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Just a minute. There are a couple of other things I need to tell you. </a:t>
            </a:r>
            <a:r>
              <a:rPr lang="en-IN" dirty="0" smtClean="0"/>
              <a:t/>
            </a:r>
            <a:br>
              <a:rPr lang="en-IN" dirty="0" smtClean="0"/>
            </a:br>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 Oh, okay. </a:t>
            </a:r>
            <a:r>
              <a:rPr lang="en-IN" dirty="0" smtClean="0"/>
              <a:t/>
            </a:r>
            <a:br>
              <a:rPr lang="en-IN" dirty="0" smtClean="0"/>
            </a:br>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Uh . . . First, everybody's getting a new team jacket. </a:t>
            </a:r>
            <a:r>
              <a:rPr lang="en-IN" dirty="0" smtClean="0"/>
              <a:t/>
            </a:r>
            <a:br>
              <a:rPr lang="en-IN" dirty="0" smtClean="0"/>
            </a:br>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 Wow. How did that happen? </a:t>
            </a:r>
            <a:r>
              <a:rPr lang="en-IN" dirty="0" smtClean="0"/>
              <a:t/>
            </a:r>
            <a:br>
              <a:rPr lang="en-IN" dirty="0" smtClean="0"/>
            </a:br>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A woman who played here about 20, 25 years ago came through town a few weeks ago and saw a game, and said she wanted to do something for the team, so . . . </a:t>
            </a:r>
            <a:r>
              <a:rPr lang="en-IN" dirty="0" smtClean="0"/>
              <a:t/>
            </a:r>
            <a:br>
              <a:rPr lang="en-IN" dirty="0" smtClean="0"/>
            </a:br>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 So she's buying us new jackets? </a:t>
            </a:r>
            <a:r>
              <a:rPr lang="en-IN" dirty="0" smtClean="0"/>
              <a:t/>
            </a:r>
            <a:br>
              <a:rPr lang="en-IN" dirty="0" smtClean="0"/>
            </a:br>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Yep. </a:t>
            </a:r>
            <a:endParaRPr lang="en-IN" dirty="0"/>
          </a:p>
        </p:txBody>
      </p:sp>
      <p:sp>
        <p:nvSpPr>
          <p:cNvPr id="4" name="Slide Number Placeholder 3"/>
          <p:cNvSpPr>
            <a:spLocks noGrp="1"/>
          </p:cNvSpPr>
          <p:nvPr>
            <p:ph type="sldNum" sz="quarter" idx="10"/>
          </p:nvPr>
        </p:nvSpPr>
        <p:spPr/>
        <p:txBody>
          <a:bodyPr/>
          <a:lstStyle/>
          <a:p>
            <a:fld id="{A8C9FD4E-7FCD-4AF7-9882-2E17D479552D}" type="slidenum">
              <a:rPr lang="en-IN" smtClean="0"/>
              <a:t>12</a:t>
            </a:fld>
            <a:endParaRPr lang="en-IN" dirty="0"/>
          </a:p>
        </p:txBody>
      </p:sp>
    </p:spTree>
    <p:extLst>
      <p:ext uri="{BB962C8B-B14F-4D97-AF65-F5344CB8AC3E}">
        <p14:creationId xmlns:p14="http://schemas.microsoft.com/office/powerpoint/2010/main" val="2776864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Hi, Elizabeth. </a:t>
            </a:r>
            <a:r>
              <a:rPr lang="en-IN" dirty="0" smtClean="0"/>
              <a:t/>
            </a:r>
            <a:br>
              <a:rPr lang="en-IN" dirty="0" smtClean="0"/>
            </a:br>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 Hey, Coach. I just thought I'd stop by to see what I missed while I was gone. </a:t>
            </a:r>
            <a:r>
              <a:rPr lang="en-IN" dirty="0" smtClean="0"/>
              <a:t/>
            </a:r>
            <a:br>
              <a:rPr lang="en-IN" dirty="0" smtClean="0"/>
            </a:br>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Well, we've been working real hard on our plan for the next game . . . I've asked Susan to go over it with you before practice this afternoon, so you'll know what we're doing. </a:t>
            </a:r>
            <a:r>
              <a:rPr lang="en-IN" dirty="0" smtClean="0"/>
              <a:t/>
            </a:r>
            <a:br>
              <a:rPr lang="en-IN" dirty="0" smtClean="0"/>
            </a:br>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 Okay.</a:t>
            </a:r>
            <a:r>
              <a:rPr lang="en-IN" dirty="0" smtClean="0"/>
              <a:t/>
            </a:r>
            <a:br>
              <a:rPr lang="en-IN" dirty="0" smtClean="0"/>
            </a:br>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By the way, how did your brother's wedding go? </a:t>
            </a:r>
            <a:r>
              <a:rPr lang="en-IN" dirty="0" smtClean="0"/>
              <a:t/>
            </a:r>
            <a:br>
              <a:rPr lang="en-IN" dirty="0" smtClean="0"/>
            </a:br>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 Oh, it was beautiful. And the whole family was there. I saw aunts and uncles and cousins I hadn't seen in years. </a:t>
            </a:r>
            <a:r>
              <a:rPr lang="en-IN" dirty="0" smtClean="0"/>
              <a:t/>
            </a:r>
            <a:br>
              <a:rPr lang="en-IN" dirty="0" smtClean="0"/>
            </a:br>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So it was worth the trip. </a:t>
            </a:r>
            <a:r>
              <a:rPr lang="en-IN" dirty="0" smtClean="0"/>
              <a:t/>
            </a:r>
            <a:br>
              <a:rPr lang="en-IN" dirty="0" smtClean="0"/>
            </a:br>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 Oh definitely. I'm sorry I had to miss practice, though. I feel bad about that. </a:t>
            </a:r>
            <a:r>
              <a:rPr lang="en-IN" dirty="0" smtClean="0"/>
              <a:t/>
            </a:r>
            <a:br>
              <a:rPr lang="en-IN" dirty="0" smtClean="0"/>
            </a:br>
            <a:r>
              <a:rPr lang="en-IN" sz="1200" b="1" i="0" u="none" strike="noStrike" kern="1200" dirty="0" smtClean="0">
                <a:solidFill>
                  <a:schemeClr val="tx1"/>
                </a:solidFill>
                <a:effectLst/>
                <a:latin typeface="+mn-lt"/>
                <a:ea typeface="+mn-ea"/>
                <a:cs typeface="+mn-cs"/>
              </a:rPr>
              <a:t>MALE COACH: </a:t>
            </a:r>
            <a:r>
              <a:rPr lang="en-IN" sz="1200" b="0" i="0" u="none" strike="noStrike" kern="1200" dirty="0" smtClean="0">
                <a:solidFill>
                  <a:schemeClr val="tx1"/>
                </a:solidFill>
                <a:effectLst/>
                <a:latin typeface="+mn-lt"/>
                <a:ea typeface="+mn-ea"/>
                <a:cs typeface="+mn-cs"/>
              </a:rPr>
              <a:t>Family's very important. </a:t>
            </a:r>
            <a:r>
              <a:rPr lang="en-IN" dirty="0" smtClean="0"/>
              <a:t/>
            </a:r>
            <a:br>
              <a:rPr lang="en-IN" dirty="0" smtClean="0"/>
            </a:br>
            <a:r>
              <a:rPr lang="en-IN" sz="1200" b="1" i="0" u="none" strike="noStrike" kern="1200" dirty="0" smtClean="0">
                <a:solidFill>
                  <a:schemeClr val="tx1"/>
                </a:solidFill>
                <a:effectLst/>
                <a:latin typeface="+mn-lt"/>
                <a:ea typeface="+mn-ea"/>
                <a:cs typeface="+mn-cs"/>
              </a:rPr>
              <a:t>FEMALE STUDENT: </a:t>
            </a:r>
            <a:r>
              <a:rPr lang="en-IN" sz="1200" b="0" i="0" u="none" strike="noStrike" kern="1200" dirty="0" smtClean="0">
                <a:solidFill>
                  <a:schemeClr val="tx1"/>
                </a:solidFill>
                <a:effectLst/>
                <a:latin typeface="+mn-lt"/>
                <a:ea typeface="+mn-ea"/>
                <a:cs typeface="+mn-cs"/>
              </a:rPr>
              <a:t> Yep. Okay, I guess I'll see you this afternoon at practice, then.</a:t>
            </a:r>
          </a:p>
          <a:p>
            <a:r>
              <a:rPr lang="en-IN" sz="1200" b="0" i="0" u="none" strike="noStrike" kern="1200" dirty="0" smtClean="0">
                <a:solidFill>
                  <a:schemeClr val="tx1"/>
                </a:solidFill>
                <a:effectLst/>
                <a:latin typeface="+mn-lt"/>
                <a:ea typeface="+mn-ea"/>
                <a:cs typeface="+mn-cs"/>
              </a:rPr>
              <a:t>So when the coach asks about the wedding, and says things like, "so it was worth the trip" and "family is very important," you can conclude that the coach understands and agrees with her decision to miss practice. So D is the correct answer.</a:t>
            </a:r>
            <a:endParaRPr lang="en-IN" dirty="0"/>
          </a:p>
        </p:txBody>
      </p:sp>
      <p:sp>
        <p:nvSpPr>
          <p:cNvPr id="4" name="Slide Number Placeholder 3"/>
          <p:cNvSpPr>
            <a:spLocks noGrp="1"/>
          </p:cNvSpPr>
          <p:nvPr>
            <p:ph type="sldNum" sz="quarter" idx="10"/>
          </p:nvPr>
        </p:nvSpPr>
        <p:spPr/>
        <p:txBody>
          <a:bodyPr/>
          <a:lstStyle/>
          <a:p>
            <a:fld id="{A8C9FD4E-7FCD-4AF7-9882-2E17D479552D}" type="slidenum">
              <a:rPr lang="en-IN" smtClean="0"/>
              <a:t>17</a:t>
            </a:fld>
            <a:endParaRPr lang="en-IN" dirty="0"/>
          </a:p>
        </p:txBody>
      </p:sp>
    </p:spTree>
    <p:extLst>
      <p:ext uri="{BB962C8B-B14F-4D97-AF65-F5344CB8AC3E}">
        <p14:creationId xmlns:p14="http://schemas.microsoft.com/office/powerpoint/2010/main" val="308755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00493A18-2376-4DC2-8AD4-9219FD28FB6D}" type="datetimeFigureOut">
              <a:rPr lang="en-IN" smtClean="0"/>
              <a:t>03-02-2019</a:t>
            </a:fld>
            <a:endParaRPr lang="en-IN" dirty="0"/>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IN" dirty="0"/>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3D2FFD38-C780-450B-8DCF-B4B863706E36}" type="slidenum">
              <a:rPr lang="en-IN" smtClean="0"/>
              <a:t>‹#›</a:t>
            </a:fld>
            <a:endParaRPr lang="en-IN"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0493A18-2376-4DC2-8AD4-9219FD28FB6D}" type="datetimeFigureOut">
              <a:rPr lang="en-IN" smtClean="0"/>
              <a:t>03-02-2019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2FFD38-C780-450B-8DCF-B4B863706E36}"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0493A18-2376-4DC2-8AD4-9219FD28FB6D}" type="datetimeFigureOut">
              <a:rPr lang="en-IN" smtClean="0"/>
              <a:t>03-02-2019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2FFD38-C780-450B-8DCF-B4B863706E36}" type="slidenum">
              <a:rPr lang="en-IN" smtClean="0"/>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00493A18-2376-4DC2-8AD4-9219FD28FB6D}" type="datetimeFigureOut">
              <a:rPr lang="en-IN" smtClean="0"/>
              <a:t>03-02-2019</a:t>
            </a:fld>
            <a:endParaRPr lang="en-IN" dirty="0"/>
          </a:p>
        </p:txBody>
      </p:sp>
      <p:sp>
        <p:nvSpPr>
          <p:cNvPr id="9" name="Slide Number Placeholder 8"/>
          <p:cNvSpPr>
            <a:spLocks noGrp="1"/>
          </p:cNvSpPr>
          <p:nvPr>
            <p:ph type="sldNum" sz="quarter" idx="15"/>
          </p:nvPr>
        </p:nvSpPr>
        <p:spPr/>
        <p:txBody>
          <a:bodyPr rtlCol="0"/>
          <a:lstStyle/>
          <a:p>
            <a:fld id="{3D2FFD38-C780-450B-8DCF-B4B863706E36}" type="slidenum">
              <a:rPr lang="en-IN" smtClean="0"/>
              <a:t>‹#›</a:t>
            </a:fld>
            <a:endParaRPr lang="en-IN" dirty="0"/>
          </a:p>
        </p:txBody>
      </p:sp>
      <p:sp>
        <p:nvSpPr>
          <p:cNvPr id="10" name="Footer Placeholder 9"/>
          <p:cNvSpPr>
            <a:spLocks noGrp="1"/>
          </p:cNvSpPr>
          <p:nvPr>
            <p:ph type="ftr" sz="quarter" idx="16"/>
          </p:nvPr>
        </p:nvSpPr>
        <p:spPr/>
        <p:txBody>
          <a:bodyPr rtlCol="0"/>
          <a:lstStyle/>
          <a:p>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00493A18-2376-4DC2-8AD4-9219FD28FB6D}" type="datetimeFigureOut">
              <a:rPr lang="en-IN" smtClean="0"/>
              <a:t>03-02-2019</a:t>
            </a:fld>
            <a:endParaRPr lang="en-IN" dirty="0"/>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IN" dirty="0"/>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6" name="Slide Number Placeholder 5"/>
          <p:cNvSpPr>
            <a:spLocks noGrp="1"/>
          </p:cNvSpPr>
          <p:nvPr>
            <p:ph type="sldNum" sz="quarter" idx="12"/>
          </p:nvPr>
        </p:nvSpPr>
        <p:spPr bwMode="auto">
          <a:xfrm>
            <a:off x="1340616" y="4928702"/>
            <a:ext cx="609600" cy="517524"/>
          </a:xfrm>
        </p:spPr>
        <p:txBody>
          <a:bodyPr/>
          <a:lstStyle/>
          <a:p>
            <a:fld id="{3D2FFD38-C780-450B-8DCF-B4B863706E36}" type="slidenum">
              <a:rPr lang="en-IN" smtClean="0"/>
              <a:t>‹#›</a:t>
            </a:fld>
            <a:endParaRPr lang="en-IN"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00493A18-2376-4DC2-8AD4-9219FD28FB6D}" type="datetimeFigureOut">
              <a:rPr lang="en-IN" smtClean="0"/>
              <a:t>03-02-2019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D2FFD38-C780-450B-8DCF-B4B863706E36}" type="slidenum">
              <a:rPr lang="en-IN" smtClean="0"/>
              <a:t>‹#›</a:t>
            </a:fld>
            <a:endParaRPr lang="en-IN" dirty="0"/>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00493A18-2376-4DC2-8AD4-9219FD28FB6D}" type="datetimeFigureOut">
              <a:rPr lang="en-IN" smtClean="0"/>
              <a:t>03-02-2019</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3D2FFD38-C780-450B-8DCF-B4B863706E36}" type="slidenum">
              <a:rPr lang="en-IN" smtClean="0"/>
              <a:t>‹#›</a:t>
            </a:fld>
            <a:endParaRPr lang="en-IN" dirty="0"/>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00493A18-2376-4DC2-8AD4-9219FD28FB6D}" type="datetimeFigureOut">
              <a:rPr lang="en-IN" smtClean="0"/>
              <a:t>03-02-2019</a:t>
            </a:fld>
            <a:endParaRPr lang="en-IN" dirty="0"/>
          </a:p>
        </p:txBody>
      </p:sp>
      <p:sp>
        <p:nvSpPr>
          <p:cNvPr id="7" name="Slide Number Placeholder 6"/>
          <p:cNvSpPr>
            <a:spLocks noGrp="1"/>
          </p:cNvSpPr>
          <p:nvPr>
            <p:ph type="sldNum" sz="quarter" idx="11"/>
          </p:nvPr>
        </p:nvSpPr>
        <p:spPr/>
        <p:txBody>
          <a:bodyPr rtlCol="0"/>
          <a:lstStyle/>
          <a:p>
            <a:fld id="{3D2FFD38-C780-450B-8DCF-B4B863706E36}" type="slidenum">
              <a:rPr lang="en-IN" smtClean="0"/>
              <a:t>‹#›</a:t>
            </a:fld>
            <a:endParaRPr lang="en-IN" dirty="0"/>
          </a:p>
        </p:txBody>
      </p:sp>
      <p:sp>
        <p:nvSpPr>
          <p:cNvPr id="8" name="Footer Placeholder 7"/>
          <p:cNvSpPr>
            <a:spLocks noGrp="1"/>
          </p:cNvSpPr>
          <p:nvPr>
            <p:ph type="ftr" sz="quarter" idx="12"/>
          </p:nvPr>
        </p:nvSpPr>
        <p:spPr/>
        <p:txBody>
          <a:bodyPr rtlCol="0"/>
          <a:lstStyle/>
          <a:p>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493A18-2376-4DC2-8AD4-9219FD28FB6D}" type="datetimeFigureOut">
              <a:rPr lang="en-IN" smtClean="0"/>
              <a:t>03-02-2019</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3D2FFD38-C780-450B-8DCF-B4B863706E36}"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00493A18-2376-4DC2-8AD4-9219FD28FB6D}" type="datetimeFigureOut">
              <a:rPr lang="en-IN" smtClean="0"/>
              <a:t>03-02-2019</a:t>
            </a:fld>
            <a:endParaRPr lang="en-IN" dirty="0"/>
          </a:p>
        </p:txBody>
      </p:sp>
      <p:sp>
        <p:nvSpPr>
          <p:cNvPr id="22" name="Slide Number Placeholder 21"/>
          <p:cNvSpPr>
            <a:spLocks noGrp="1"/>
          </p:cNvSpPr>
          <p:nvPr>
            <p:ph type="sldNum" sz="quarter" idx="15"/>
          </p:nvPr>
        </p:nvSpPr>
        <p:spPr/>
        <p:txBody>
          <a:bodyPr rtlCol="0"/>
          <a:lstStyle/>
          <a:p>
            <a:fld id="{3D2FFD38-C780-450B-8DCF-B4B863706E36}" type="slidenum">
              <a:rPr lang="en-IN" smtClean="0"/>
              <a:t>‹#›</a:t>
            </a:fld>
            <a:endParaRPr lang="en-IN" dirty="0"/>
          </a:p>
        </p:txBody>
      </p:sp>
      <p:sp>
        <p:nvSpPr>
          <p:cNvPr id="23" name="Footer Placeholder 22"/>
          <p:cNvSpPr>
            <a:spLocks noGrp="1"/>
          </p:cNvSpPr>
          <p:nvPr>
            <p:ph type="ftr" sz="quarter" idx="16"/>
          </p:nvPr>
        </p:nvSpPr>
        <p:spPr/>
        <p:txBody>
          <a:bodyPr rtlCol="0"/>
          <a:lstStyle/>
          <a:p>
            <a:endParaRPr lang="en-IN"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dirty="0"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00493A18-2376-4DC2-8AD4-9219FD28FB6D}" type="datetimeFigureOut">
              <a:rPr lang="en-IN" smtClean="0"/>
              <a:t>03-02-2019</a:t>
            </a:fld>
            <a:endParaRPr lang="en-IN" dirty="0"/>
          </a:p>
        </p:txBody>
      </p:sp>
      <p:sp>
        <p:nvSpPr>
          <p:cNvPr id="18" name="Slide Number Placeholder 17"/>
          <p:cNvSpPr>
            <a:spLocks noGrp="1"/>
          </p:cNvSpPr>
          <p:nvPr>
            <p:ph type="sldNum" sz="quarter" idx="11"/>
          </p:nvPr>
        </p:nvSpPr>
        <p:spPr/>
        <p:txBody>
          <a:bodyPr rtlCol="0"/>
          <a:lstStyle/>
          <a:p>
            <a:fld id="{3D2FFD38-C780-450B-8DCF-B4B863706E36}" type="slidenum">
              <a:rPr lang="en-IN" smtClean="0"/>
              <a:t>‹#›</a:t>
            </a:fld>
            <a:endParaRPr lang="en-IN" dirty="0"/>
          </a:p>
        </p:txBody>
      </p:sp>
      <p:sp>
        <p:nvSpPr>
          <p:cNvPr id="21" name="Footer Placeholder 20"/>
          <p:cNvSpPr>
            <a:spLocks noGrp="1"/>
          </p:cNvSpPr>
          <p:nvPr>
            <p:ph type="ftr" sz="quarter" idx="12"/>
          </p:nvPr>
        </p:nvSpPr>
        <p:spPr/>
        <p:txBody>
          <a:bodyPr rtlCol="0"/>
          <a:lstStyle/>
          <a:p>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00493A18-2376-4DC2-8AD4-9219FD28FB6D}" type="datetimeFigureOut">
              <a:rPr lang="en-IN" smtClean="0"/>
              <a:t>03-02-2019</a:t>
            </a:fld>
            <a:endParaRPr lang="en-IN" dirty="0"/>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IN" dirty="0"/>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3D2FFD38-C780-450B-8DCF-B4B863706E36}" type="slidenum">
              <a:rPr lang="en-IN" smtClean="0"/>
              <a:t>‹#›</a:t>
            </a:fld>
            <a:endParaRPr lang="en-IN"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LISTENING SKILL</a:t>
            </a:r>
            <a:endParaRPr lang="en-IN" dirty="0"/>
          </a:p>
        </p:txBody>
      </p:sp>
      <p:sp>
        <p:nvSpPr>
          <p:cNvPr id="3" name="Subtitle 2"/>
          <p:cNvSpPr>
            <a:spLocks noGrp="1"/>
          </p:cNvSpPr>
          <p:nvPr>
            <p:ph type="subTitle" idx="1"/>
          </p:nvPr>
        </p:nvSpPr>
        <p:spPr/>
        <p:txBody>
          <a:bodyPr/>
          <a:lstStyle/>
          <a:p>
            <a:r>
              <a:rPr lang="en-IN" dirty="0" smtClean="0"/>
              <a:t>TOEFEL</a:t>
            </a:r>
            <a:endParaRPr lang="en-IN" dirty="0"/>
          </a:p>
        </p:txBody>
      </p:sp>
    </p:spTree>
    <p:extLst>
      <p:ext uri="{BB962C8B-B14F-4D97-AF65-F5344CB8AC3E}">
        <p14:creationId xmlns:p14="http://schemas.microsoft.com/office/powerpoint/2010/main" val="412163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643844"/>
            <a:ext cx="7836504" cy="646331"/>
          </a:xfrm>
          <a:prstGeom prst="rect">
            <a:avLst/>
          </a:prstGeom>
          <a:noFill/>
        </p:spPr>
        <p:txBody>
          <a:bodyPr wrap="none" rtlCol="0">
            <a:spAutoFit/>
          </a:bodyPr>
          <a:lstStyle/>
          <a:p>
            <a:r>
              <a:rPr lang="en-IN" sz="3600" b="1" dirty="0" smtClean="0"/>
              <a:t>2. LISTENING – DETAIL QUESTION</a:t>
            </a:r>
            <a:endParaRPr lang="en-IN" sz="3600" b="1"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665" t="13495" r="26813" b="41654"/>
          <a:stretch/>
        </p:blipFill>
        <p:spPr bwMode="auto">
          <a:xfrm>
            <a:off x="1475656" y="580820"/>
            <a:ext cx="6052457" cy="3280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2480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888" t="13693" r="26701" b="41058"/>
          <a:stretch/>
        </p:blipFill>
        <p:spPr bwMode="auto">
          <a:xfrm>
            <a:off x="1115616" y="188640"/>
            <a:ext cx="5780212" cy="3168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6885" t="13144" r="26897" b="41770"/>
          <a:stretch/>
        </p:blipFill>
        <p:spPr bwMode="auto">
          <a:xfrm>
            <a:off x="1115616" y="3501008"/>
            <a:ext cx="5832000" cy="3198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63477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441" t="12900" r="26749" b="41584"/>
          <a:stretch/>
        </p:blipFill>
        <p:spPr bwMode="auto">
          <a:xfrm>
            <a:off x="1691680" y="188640"/>
            <a:ext cx="6089667" cy="33288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9725" y="3659013"/>
            <a:ext cx="3382963" cy="315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24548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6775" t="13098" r="26913" b="41432"/>
          <a:stretch/>
        </p:blipFill>
        <p:spPr bwMode="auto">
          <a:xfrm>
            <a:off x="1211446" y="967588"/>
            <a:ext cx="6848264" cy="37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03648" y="5157192"/>
            <a:ext cx="338554" cy="369332"/>
          </a:xfrm>
          <a:prstGeom prst="rect">
            <a:avLst/>
          </a:prstGeom>
          <a:noFill/>
        </p:spPr>
        <p:txBody>
          <a:bodyPr wrap="none" rtlCol="0">
            <a:spAutoFit/>
          </a:bodyPr>
          <a:lstStyle/>
          <a:p>
            <a:r>
              <a:rPr lang="en-IN" smtClean="0"/>
              <a:t>``</a:t>
            </a:r>
            <a:endParaRPr lang="en-IN" dirty="0"/>
          </a:p>
        </p:txBody>
      </p:sp>
    </p:spTree>
    <p:extLst>
      <p:ext uri="{BB962C8B-B14F-4D97-AF65-F5344CB8AC3E}">
        <p14:creationId xmlns:p14="http://schemas.microsoft.com/office/powerpoint/2010/main" val="17675248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776" t="12503" r="26497" b="40638"/>
          <a:stretch/>
        </p:blipFill>
        <p:spPr bwMode="auto">
          <a:xfrm>
            <a:off x="1373358" y="1586069"/>
            <a:ext cx="6078962" cy="3427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1520" y="313492"/>
            <a:ext cx="8568951" cy="507831"/>
          </a:xfrm>
          <a:prstGeom prst="rect">
            <a:avLst/>
          </a:prstGeom>
          <a:noFill/>
        </p:spPr>
        <p:txBody>
          <a:bodyPr wrap="square" rtlCol="0">
            <a:spAutoFit/>
          </a:bodyPr>
          <a:lstStyle/>
          <a:p>
            <a:r>
              <a:rPr lang="en-IN" sz="2700" b="1" u="sng" dirty="0" smtClean="0"/>
              <a:t>3.LISTENING – FUNCTION QUESTION QUESTIONS</a:t>
            </a:r>
            <a:endParaRPr lang="en-IN" sz="2700" b="1" u="sng" dirty="0"/>
          </a:p>
        </p:txBody>
      </p:sp>
    </p:spTree>
    <p:extLst>
      <p:ext uri="{BB962C8B-B14F-4D97-AF65-F5344CB8AC3E}">
        <p14:creationId xmlns:p14="http://schemas.microsoft.com/office/powerpoint/2010/main" val="2705538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361" y="260648"/>
            <a:ext cx="3802063" cy="340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60648"/>
            <a:ext cx="3717925"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0963" y="3861643"/>
            <a:ext cx="3902075"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2989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441" t="12503" r="26368" b="40852"/>
          <a:stretch/>
        </p:blipFill>
        <p:spPr bwMode="auto">
          <a:xfrm>
            <a:off x="395536" y="477176"/>
            <a:ext cx="8227783" cy="4572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091337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553" t="12503" r="42344" b="42233"/>
          <a:stretch/>
        </p:blipFill>
        <p:spPr bwMode="auto">
          <a:xfrm>
            <a:off x="575837" y="332657"/>
            <a:ext cx="7524555" cy="6156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646710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196752"/>
            <a:ext cx="3756025" cy="336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1" y="1197128"/>
            <a:ext cx="3464205" cy="33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11000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665" t="12503" r="26669" b="40844"/>
          <a:stretch/>
        </p:blipFill>
        <p:spPr bwMode="auto">
          <a:xfrm>
            <a:off x="1403648" y="1601146"/>
            <a:ext cx="6071209" cy="3412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259632" y="332656"/>
            <a:ext cx="6364819" cy="707886"/>
          </a:xfrm>
          <a:prstGeom prst="rect">
            <a:avLst/>
          </a:prstGeom>
          <a:noFill/>
        </p:spPr>
        <p:txBody>
          <a:bodyPr wrap="none" rtlCol="0">
            <a:spAutoFit/>
          </a:bodyPr>
          <a:lstStyle/>
          <a:p>
            <a:r>
              <a:rPr lang="en-IN" sz="4000" b="1" dirty="0" smtClean="0"/>
              <a:t>4. ATTITUDE - QUESTION</a:t>
            </a:r>
            <a:endParaRPr lang="en-IN" sz="4000" b="1" dirty="0"/>
          </a:p>
        </p:txBody>
      </p:sp>
    </p:spTree>
    <p:extLst>
      <p:ext uri="{BB962C8B-B14F-4D97-AF65-F5344CB8AC3E}">
        <p14:creationId xmlns:p14="http://schemas.microsoft.com/office/powerpoint/2010/main" val="3543883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7664" y="1391865"/>
            <a:ext cx="5760640" cy="3108543"/>
          </a:xfrm>
          <a:prstGeom prst="rect">
            <a:avLst/>
          </a:prstGeom>
        </p:spPr>
        <p:txBody>
          <a:bodyPr wrap="square">
            <a:spAutoFit/>
          </a:bodyPr>
          <a:lstStyle/>
          <a:p>
            <a:r>
              <a:rPr lang="en-IN" sz="2800" dirty="0" smtClean="0"/>
              <a:t>1.Gist-Purpose </a:t>
            </a:r>
            <a:r>
              <a:rPr lang="en-IN" sz="2800" dirty="0"/>
              <a:t>and </a:t>
            </a:r>
            <a:r>
              <a:rPr lang="en-IN" sz="2800" dirty="0" smtClean="0"/>
              <a:t>Gist-Content</a:t>
            </a:r>
            <a:r>
              <a:rPr lang="en-IN" sz="2800" dirty="0"/>
              <a:t/>
            </a:r>
            <a:br>
              <a:rPr lang="en-IN" sz="2800" dirty="0"/>
            </a:br>
            <a:r>
              <a:rPr lang="en-IN" sz="2800" dirty="0" smtClean="0"/>
              <a:t>2.Detail</a:t>
            </a:r>
            <a:r>
              <a:rPr lang="en-IN" sz="2800" dirty="0"/>
              <a:t/>
            </a:r>
            <a:br>
              <a:rPr lang="en-IN" sz="2800" dirty="0"/>
            </a:br>
            <a:r>
              <a:rPr lang="en-IN" sz="2800" dirty="0" smtClean="0"/>
              <a:t>3.Function</a:t>
            </a:r>
            <a:r>
              <a:rPr lang="en-IN" sz="2800" dirty="0"/>
              <a:t/>
            </a:r>
            <a:br>
              <a:rPr lang="en-IN" sz="2800" dirty="0"/>
            </a:br>
            <a:r>
              <a:rPr lang="en-IN" sz="2800" dirty="0" smtClean="0"/>
              <a:t>4.Attitude </a:t>
            </a:r>
            <a:r>
              <a:rPr lang="en-IN" sz="2800" dirty="0"/>
              <a:t/>
            </a:r>
            <a:br>
              <a:rPr lang="en-IN" sz="2800" dirty="0"/>
            </a:br>
            <a:r>
              <a:rPr lang="en-IN" sz="2800" dirty="0" smtClean="0"/>
              <a:t>5.Organization</a:t>
            </a:r>
            <a:r>
              <a:rPr lang="en-IN" sz="2800" dirty="0"/>
              <a:t/>
            </a:r>
            <a:br>
              <a:rPr lang="en-IN" sz="2800" dirty="0"/>
            </a:br>
            <a:r>
              <a:rPr lang="en-IN" sz="2800" dirty="0" smtClean="0"/>
              <a:t>6.Connecting </a:t>
            </a:r>
            <a:r>
              <a:rPr lang="en-IN" sz="2800" dirty="0"/>
              <a:t>Content </a:t>
            </a:r>
            <a:br>
              <a:rPr lang="en-IN" sz="2800" dirty="0"/>
            </a:br>
            <a:r>
              <a:rPr lang="en-IN" sz="2800" dirty="0" smtClean="0"/>
              <a:t>7.Making </a:t>
            </a:r>
            <a:r>
              <a:rPr lang="en-IN" sz="2800" dirty="0"/>
              <a:t>Inferences </a:t>
            </a:r>
          </a:p>
        </p:txBody>
      </p:sp>
      <p:sp>
        <p:nvSpPr>
          <p:cNvPr id="3" name="TextBox 2"/>
          <p:cNvSpPr txBox="1"/>
          <p:nvPr/>
        </p:nvSpPr>
        <p:spPr>
          <a:xfrm>
            <a:off x="1331640" y="332656"/>
            <a:ext cx="6155852" cy="584775"/>
          </a:xfrm>
          <a:prstGeom prst="rect">
            <a:avLst/>
          </a:prstGeom>
          <a:noFill/>
        </p:spPr>
        <p:txBody>
          <a:bodyPr wrap="none" rtlCol="0">
            <a:spAutoFit/>
          </a:bodyPr>
          <a:lstStyle/>
          <a:p>
            <a:r>
              <a:rPr lang="en-IN" sz="3200" b="1" u="sng" dirty="0" smtClean="0"/>
              <a:t>CONTENTS  LISTENING </a:t>
            </a:r>
            <a:r>
              <a:rPr lang="en-IN" sz="3200" b="1" u="sng" dirty="0" smtClean="0"/>
              <a:t>SKILL</a:t>
            </a:r>
            <a:endParaRPr lang="en-IN" sz="3200" b="1" u="sng" dirty="0"/>
          </a:p>
        </p:txBody>
      </p:sp>
    </p:spTree>
    <p:extLst>
      <p:ext uri="{BB962C8B-B14F-4D97-AF65-F5344CB8AC3E}">
        <p14:creationId xmlns:p14="http://schemas.microsoft.com/office/powerpoint/2010/main" val="1910665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665" t="12702" r="26622" b="40859"/>
          <a:stretch/>
        </p:blipFill>
        <p:spPr bwMode="auto">
          <a:xfrm>
            <a:off x="1704112" y="188640"/>
            <a:ext cx="5604192" cy="3132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172"/>
          <a:stretch/>
        </p:blipFill>
        <p:spPr bwMode="auto">
          <a:xfrm>
            <a:off x="1622127" y="3465368"/>
            <a:ext cx="5686177" cy="3276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148064" y="332656"/>
            <a:ext cx="2160240" cy="2987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0134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441" t="12503" r="26604" b="41035"/>
          <a:stretch/>
        </p:blipFill>
        <p:spPr bwMode="auto">
          <a:xfrm>
            <a:off x="539551" y="980728"/>
            <a:ext cx="7959980" cy="442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9600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665" t="13297" r="26484" b="40462"/>
          <a:stretch/>
        </p:blipFill>
        <p:spPr bwMode="auto">
          <a:xfrm>
            <a:off x="539550" y="908720"/>
            <a:ext cx="8110372" cy="45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9458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441" t="12503" r="26467" b="40669"/>
          <a:stretch/>
        </p:blipFill>
        <p:spPr bwMode="auto">
          <a:xfrm>
            <a:off x="1360902" y="152992"/>
            <a:ext cx="5731378" cy="32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6553" t="12702" r="26518" b="40233"/>
          <a:stretch/>
        </p:blipFill>
        <p:spPr bwMode="auto">
          <a:xfrm>
            <a:off x="1417588" y="3501376"/>
            <a:ext cx="5746700" cy="32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5778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553" t="13098" r="27244" b="40829"/>
          <a:stretch/>
        </p:blipFill>
        <p:spPr bwMode="auto">
          <a:xfrm>
            <a:off x="395536" y="476672"/>
            <a:ext cx="8220007" cy="4608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82270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665" t="12900" r="45115" b="40257"/>
          <a:stretch/>
        </p:blipFill>
        <p:spPr bwMode="auto">
          <a:xfrm>
            <a:off x="179511" y="147029"/>
            <a:ext cx="4032000" cy="376260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312368"/>
            <a:ext cx="409257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5576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665" t="12304" r="26463" b="40058"/>
          <a:stretch/>
        </p:blipFill>
        <p:spPr bwMode="auto">
          <a:xfrm>
            <a:off x="467544" y="764704"/>
            <a:ext cx="800219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757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6438" t="12500" r="26502" b="41269"/>
          <a:stretch/>
        </p:blipFill>
        <p:spPr bwMode="auto">
          <a:xfrm>
            <a:off x="1041219" y="1343270"/>
            <a:ext cx="6123069" cy="3381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74900" y="188640"/>
            <a:ext cx="6538970" cy="707886"/>
          </a:xfrm>
          <a:prstGeom prst="rect">
            <a:avLst/>
          </a:prstGeom>
          <a:noFill/>
        </p:spPr>
        <p:txBody>
          <a:bodyPr wrap="none" rtlCol="0">
            <a:spAutoFit/>
          </a:bodyPr>
          <a:lstStyle/>
          <a:p>
            <a:r>
              <a:rPr lang="en-IN" sz="4000" b="1" u="sng" dirty="0" smtClean="0"/>
              <a:t>5. Organization Questions</a:t>
            </a:r>
            <a:endParaRPr lang="en-IN" sz="4000" b="1" u="sng" dirty="0"/>
          </a:p>
        </p:txBody>
      </p:sp>
    </p:spTree>
    <p:extLst>
      <p:ext uri="{BB962C8B-B14F-4D97-AF65-F5344CB8AC3E}">
        <p14:creationId xmlns:p14="http://schemas.microsoft.com/office/powerpoint/2010/main" val="3541191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889" t="13099" r="27496" b="40240"/>
          <a:stretch/>
        </p:blipFill>
        <p:spPr bwMode="auto">
          <a:xfrm>
            <a:off x="1458033" y="116632"/>
            <a:ext cx="5634247" cy="3240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312" y="3429360"/>
            <a:ext cx="5729764" cy="32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0729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732" t="12913" r="26560" b="40435"/>
          <a:stretch/>
        </p:blipFill>
        <p:spPr bwMode="auto">
          <a:xfrm>
            <a:off x="467544" y="463783"/>
            <a:ext cx="8172000" cy="458859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extBox 1"/>
          <p:cNvSpPr txBox="1"/>
          <p:nvPr/>
        </p:nvSpPr>
        <p:spPr>
          <a:xfrm>
            <a:off x="539552" y="5373216"/>
            <a:ext cx="7524817" cy="369332"/>
          </a:xfrm>
          <a:prstGeom prst="rect">
            <a:avLst/>
          </a:prstGeom>
          <a:noFill/>
        </p:spPr>
        <p:txBody>
          <a:bodyPr wrap="none" rtlCol="0">
            <a:spAutoFit/>
          </a:bodyPr>
          <a:lstStyle/>
          <a:p>
            <a:r>
              <a:rPr lang="en-IN" dirty="0" smtClean="0"/>
              <a:t>This is a lecture by a professor on the detective novel “The Moonstone “</a:t>
            </a:r>
            <a:endParaRPr lang="en-IN" dirty="0"/>
          </a:p>
        </p:txBody>
      </p:sp>
    </p:spTree>
    <p:extLst>
      <p:ext uri="{BB962C8B-B14F-4D97-AF65-F5344CB8AC3E}">
        <p14:creationId xmlns:p14="http://schemas.microsoft.com/office/powerpoint/2010/main" val="2680702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88640"/>
            <a:ext cx="8295861" cy="1138773"/>
          </a:xfrm>
          <a:prstGeom prst="rect">
            <a:avLst/>
          </a:prstGeom>
          <a:noFill/>
        </p:spPr>
        <p:txBody>
          <a:bodyPr wrap="none" rtlCol="0">
            <a:spAutoFit/>
          </a:bodyPr>
          <a:lstStyle/>
          <a:p>
            <a:pPr marL="742950" indent="-742950">
              <a:buAutoNum type="arabicPeriod"/>
            </a:pPr>
            <a:r>
              <a:rPr lang="en-IN" sz="3400" b="1" u="sng" dirty="0" smtClean="0">
                <a:solidFill>
                  <a:srgbClr val="0070C0"/>
                </a:solidFill>
              </a:rPr>
              <a:t>GIST </a:t>
            </a:r>
            <a:r>
              <a:rPr lang="en-IN" sz="3400" b="1" u="sng" dirty="0" smtClean="0">
                <a:solidFill>
                  <a:srgbClr val="0070C0"/>
                </a:solidFill>
              </a:rPr>
              <a:t>PURPOSE &amp; GIST </a:t>
            </a:r>
            <a:r>
              <a:rPr lang="en-IN" sz="3400" b="1" u="sng" dirty="0" smtClean="0">
                <a:solidFill>
                  <a:srgbClr val="0070C0"/>
                </a:solidFill>
              </a:rPr>
              <a:t>CONTENTS</a:t>
            </a:r>
          </a:p>
          <a:p>
            <a:r>
              <a:rPr lang="en-IN" sz="3400" b="1" dirty="0" smtClean="0">
                <a:solidFill>
                  <a:srgbClr val="0070C0"/>
                </a:solidFill>
              </a:rPr>
              <a:t>	</a:t>
            </a:r>
            <a:r>
              <a:rPr lang="en-IN" sz="3400" b="1" u="sng" dirty="0" smtClean="0">
                <a:solidFill>
                  <a:srgbClr val="0070C0"/>
                </a:solidFill>
              </a:rPr>
              <a:t>QUESTION</a:t>
            </a:r>
            <a:endParaRPr lang="en-IN" sz="3400" b="1" u="sng" dirty="0">
              <a:solidFill>
                <a:srgbClr val="0070C0"/>
              </a:solidFill>
            </a:endParaRP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7204" t="12766" r="26683" b="48065"/>
          <a:stretch/>
        </p:blipFill>
        <p:spPr bwMode="auto">
          <a:xfrm>
            <a:off x="1547664" y="2004467"/>
            <a:ext cx="5999018" cy="2864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2409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553" t="12503" r="26471" b="40241"/>
          <a:stretch/>
        </p:blipFill>
        <p:spPr bwMode="auto">
          <a:xfrm>
            <a:off x="467544" y="535723"/>
            <a:ext cx="8172000" cy="4621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4970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553" t="12503" r="45682" b="40653"/>
          <a:stretch/>
        </p:blipFill>
        <p:spPr bwMode="auto">
          <a:xfrm>
            <a:off x="251520" y="116632"/>
            <a:ext cx="3612096" cy="342598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8339" y="3332435"/>
            <a:ext cx="6080125" cy="333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202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6553" t="12106" r="26686" b="41233"/>
          <a:stretch/>
        </p:blipFill>
        <p:spPr bwMode="auto">
          <a:xfrm>
            <a:off x="1296842" y="1484784"/>
            <a:ext cx="6083470" cy="3412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88640"/>
            <a:ext cx="8302273" cy="707886"/>
          </a:xfrm>
          <a:prstGeom prst="rect">
            <a:avLst/>
          </a:prstGeom>
          <a:noFill/>
        </p:spPr>
        <p:txBody>
          <a:bodyPr wrap="none" rtlCol="0">
            <a:spAutoFit/>
          </a:bodyPr>
          <a:lstStyle/>
          <a:p>
            <a:r>
              <a:rPr lang="en-IN" sz="4000" b="1" u="sng" dirty="0" smtClean="0"/>
              <a:t>6. Connecting Content Questions</a:t>
            </a:r>
            <a:endParaRPr lang="en-IN" sz="4000" b="1" u="sng" dirty="0"/>
          </a:p>
        </p:txBody>
      </p:sp>
    </p:spTree>
    <p:extLst>
      <p:ext uri="{BB962C8B-B14F-4D97-AF65-F5344CB8AC3E}">
        <p14:creationId xmlns:p14="http://schemas.microsoft.com/office/powerpoint/2010/main" val="2393653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776" t="12702" r="47896" b="40828"/>
          <a:stretch/>
        </p:blipFill>
        <p:spPr bwMode="auto">
          <a:xfrm>
            <a:off x="251520" y="116632"/>
            <a:ext cx="3295037" cy="339864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945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6677" t="13027" r="26689" b="40733"/>
          <a:stretch/>
        </p:blipFill>
        <p:spPr bwMode="auto">
          <a:xfrm>
            <a:off x="2609484" y="3359539"/>
            <a:ext cx="6066972" cy="3381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2248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553" t="12702" r="26489" b="40638"/>
          <a:stretch/>
        </p:blipFill>
        <p:spPr bwMode="auto">
          <a:xfrm>
            <a:off x="683568" y="908720"/>
            <a:ext cx="7704000" cy="4303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8846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011" y="908720"/>
            <a:ext cx="8199437"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094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73" y="908720"/>
            <a:ext cx="8321675" cy="464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6631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441" t="12503" r="26589" b="41275"/>
          <a:stretch/>
        </p:blipFill>
        <p:spPr bwMode="auto">
          <a:xfrm>
            <a:off x="395536" y="914399"/>
            <a:ext cx="8134087" cy="45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9567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553" t="12304" r="26574" b="40837"/>
          <a:stretch/>
        </p:blipFill>
        <p:spPr bwMode="auto">
          <a:xfrm>
            <a:off x="1642368" y="1442053"/>
            <a:ext cx="6097984" cy="3427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691680" y="188640"/>
            <a:ext cx="5686172" cy="707886"/>
          </a:xfrm>
          <a:prstGeom prst="rect">
            <a:avLst/>
          </a:prstGeom>
          <a:noFill/>
        </p:spPr>
        <p:txBody>
          <a:bodyPr wrap="none" rtlCol="0">
            <a:spAutoFit/>
          </a:bodyPr>
          <a:lstStyle/>
          <a:p>
            <a:r>
              <a:rPr lang="en-IN" sz="4000" b="1" u="sng" dirty="0" smtClean="0"/>
              <a:t>7. Inference Questions</a:t>
            </a:r>
            <a:endParaRPr lang="en-IN" sz="4000" b="1" u="sng" dirty="0"/>
          </a:p>
        </p:txBody>
      </p:sp>
    </p:spTree>
    <p:extLst>
      <p:ext uri="{BB962C8B-B14F-4D97-AF65-F5344CB8AC3E}">
        <p14:creationId xmlns:p14="http://schemas.microsoft.com/office/powerpoint/2010/main" val="856362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553" t="12702" r="44197" b="40860"/>
          <a:stretch/>
        </p:blipFill>
        <p:spPr bwMode="auto">
          <a:xfrm>
            <a:off x="179512" y="104665"/>
            <a:ext cx="3805305" cy="339634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401" y="3284984"/>
            <a:ext cx="6088063"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4702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776" t="13097" r="47898" b="41456"/>
          <a:stretch/>
        </p:blipFill>
        <p:spPr bwMode="auto">
          <a:xfrm>
            <a:off x="539552" y="188640"/>
            <a:ext cx="3294742" cy="332377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6672" t="12575" r="45001" b="41978"/>
          <a:stretch/>
        </p:blipFill>
        <p:spPr bwMode="auto">
          <a:xfrm>
            <a:off x="4559098" y="177237"/>
            <a:ext cx="3685310" cy="332377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27524" t="12766" r="26683" b="41012"/>
          <a:stretch/>
        </p:blipFill>
        <p:spPr bwMode="auto">
          <a:xfrm>
            <a:off x="1708225" y="3645368"/>
            <a:ext cx="5456063" cy="3096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350901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6441" t="12304" r="26566" b="41043"/>
          <a:stretch/>
        </p:blipFill>
        <p:spPr bwMode="auto">
          <a:xfrm>
            <a:off x="539552" y="332657"/>
            <a:ext cx="8127530" cy="4536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53191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441" t="12702" r="26711" b="40439"/>
          <a:stretch/>
        </p:blipFill>
        <p:spPr bwMode="auto">
          <a:xfrm>
            <a:off x="251520" y="404663"/>
            <a:ext cx="8386720" cy="471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9372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665" t="12702" r="26589" b="40463"/>
          <a:stretch/>
        </p:blipFill>
        <p:spPr bwMode="auto">
          <a:xfrm>
            <a:off x="395536" y="909232"/>
            <a:ext cx="8181144" cy="46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888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04771" y="2708920"/>
            <a:ext cx="2223686" cy="923330"/>
          </a:xfrm>
          <a:prstGeom prst="rect">
            <a:avLst/>
          </a:prstGeom>
          <a:noFill/>
        </p:spPr>
        <p:txBody>
          <a:bodyPr wrap="none" rtlCol="0">
            <a:spAutoFit/>
          </a:bodyPr>
          <a:lstStyle/>
          <a:p>
            <a:r>
              <a:rPr lang="en-IN"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E N D</a:t>
            </a:r>
            <a:endParaRPr lang="en-IN" sz="54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val="2174215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553" t="12503" r="26489" b="40653"/>
          <a:stretch/>
        </p:blipFill>
        <p:spPr bwMode="auto">
          <a:xfrm>
            <a:off x="323528" y="513192"/>
            <a:ext cx="8281049" cy="46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4154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665" t="12702" r="26828" b="40455"/>
          <a:stretch/>
        </p:blipFill>
        <p:spPr bwMode="auto">
          <a:xfrm>
            <a:off x="144464" y="260647"/>
            <a:ext cx="8604000" cy="4871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19099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665" t="12900" r="26617" b="41455"/>
          <a:stretch/>
        </p:blipFill>
        <p:spPr bwMode="auto">
          <a:xfrm>
            <a:off x="323528" y="405168"/>
            <a:ext cx="8258325" cy="453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38837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888" t="12702" r="26600" b="41042"/>
          <a:stretch/>
        </p:blipFill>
        <p:spPr bwMode="auto">
          <a:xfrm>
            <a:off x="323528" y="332652"/>
            <a:ext cx="8316000" cy="46492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62474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665" t="12304" r="26591" b="40455"/>
          <a:stretch/>
        </p:blipFill>
        <p:spPr bwMode="auto">
          <a:xfrm>
            <a:off x="323528" y="405168"/>
            <a:ext cx="8173972" cy="46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71496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293</TotalTime>
  <Words>1075</Words>
  <Application>Microsoft Office PowerPoint</Application>
  <PresentationFormat>On-screen Show (4:3)</PresentationFormat>
  <Paragraphs>97</Paragraphs>
  <Slides>43</Slides>
  <Notes>21</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Oriel</vt:lpstr>
      <vt:lpstr>LISTENING SKILL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LISTENING SKILL</dc:title>
  <dc:creator>Subhashis</dc:creator>
  <cp:lastModifiedBy>Subhashis</cp:lastModifiedBy>
  <cp:revision>26</cp:revision>
  <dcterms:created xsi:type="dcterms:W3CDTF">2019-02-02T17:45:00Z</dcterms:created>
  <dcterms:modified xsi:type="dcterms:W3CDTF">2019-02-03T18:21:44Z</dcterms:modified>
</cp:coreProperties>
</file>